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handoutMasterIdLst>
    <p:handoutMasterId r:id="rId28"/>
  </p:handoutMasterIdLst>
  <p:sldIdLst>
    <p:sldId id="5004" r:id="rId2"/>
    <p:sldId id="4962" r:id="rId3"/>
    <p:sldId id="5038" r:id="rId4"/>
    <p:sldId id="4963" r:id="rId5"/>
    <p:sldId id="5033" r:id="rId6"/>
    <p:sldId id="5034" r:id="rId7"/>
    <p:sldId id="5039" r:id="rId8"/>
    <p:sldId id="5035" r:id="rId9"/>
    <p:sldId id="4967" r:id="rId10"/>
    <p:sldId id="5040" r:id="rId11"/>
    <p:sldId id="4969" r:id="rId12"/>
    <p:sldId id="5032" r:id="rId13"/>
    <p:sldId id="5036" r:id="rId14"/>
    <p:sldId id="5037" r:id="rId15"/>
    <p:sldId id="4972" r:id="rId16"/>
    <p:sldId id="5042" r:id="rId17"/>
    <p:sldId id="5050" r:id="rId18"/>
    <p:sldId id="5003" r:id="rId19"/>
    <p:sldId id="5048" r:id="rId20"/>
    <p:sldId id="4973" r:id="rId21"/>
    <p:sldId id="5041" r:id="rId22"/>
    <p:sldId id="4977" r:id="rId23"/>
    <p:sldId id="5046" r:id="rId24"/>
    <p:sldId id="5051" r:id="rId25"/>
    <p:sldId id="5053" r:id="rId2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9933"/>
    <a:srgbClr val="000066"/>
    <a:srgbClr val="CC00CC"/>
    <a:srgbClr val="0000CC"/>
    <a:srgbClr val="FF9900"/>
    <a:srgbClr val="FFFF66"/>
    <a:srgbClr val="2DC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7FA736-0583-42F8-97C2-D6884AA46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D4414D-8F12-4596-838C-0C234E9AC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3317-99FA-4EC6-A614-72DC043D2DDB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5263-63BB-4872-A438-F712E05DA66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92F5-30A0-4F03-B956-BCC690E9EB01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F0BC-C9BA-4DA6-9651-9CA07F28345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5622B-D99B-4B87-9FBD-DE3C220D4A14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C4AFE-FCF9-488D-B55D-BB48BC08BF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8BF6-0967-42D0-AE89-D006CD1C886B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01F5-AA8A-48F6-B21E-1559CD50550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EDDE2-8D27-4483-8500-B25D25FF8A14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1E9A9-AA26-497E-857C-8AFBC62D00B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FFA2-AD3A-4EBA-9766-FCC43D3D3235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82E2-C817-4BBE-8451-DB29252CD6A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A5492-5656-4BA7-9370-5FF5B380E4B4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2E9CA-1F92-485D-BDE4-C03C254030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841BD-41DA-4BC7-B3DD-D814FAEFEB0C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C4781-CB92-40B1-AC20-CD713AD0BA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1F14-A3C8-4405-A33B-84ED82CC1DCA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6B4B-82E6-4124-9AB6-903CCD412F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99AF-B0DB-42B1-88D4-7C8A8B35330C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5AAB-1A91-496A-A3EB-955839580C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208E-9906-4359-A8D3-A859DDF1EA22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4980-B08F-4E82-A12B-771BB43A3AA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BB98FA-4EC2-4BF5-ACB1-4A83A9E723F9}" type="datetimeFigureOut">
              <a:rPr lang="tr-TR"/>
              <a:pPr>
                <a:defRPr/>
              </a:pPr>
              <a:t>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91CFF4-33D6-4C63-BB36-92B42E5C134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tr-TR" sz="4000" b="1" dirty="0" smtClean="0">
                <a:solidFill>
                  <a:srgbClr val="FF0000"/>
                </a:solidFill>
              </a:rPr>
              <a:t>DNA REPLICATION II</a:t>
            </a:r>
          </a:p>
        </p:txBody>
      </p:sp>
      <p:sp>
        <p:nvSpPr>
          <p:cNvPr id="2" name="Alt Başlı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467600" cy="593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idx="1"/>
          </p:nvPr>
        </p:nvSpPr>
        <p:spPr>
          <a:xfrm>
            <a:off x="228600" y="533400"/>
            <a:ext cx="8763000" cy="5486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Pol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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smtClean="0"/>
              <a:t>MAJOR FORMS OF THE ENZYME </a:t>
            </a:r>
            <a:r>
              <a:rPr lang="tr-TR" sz="3100" dirty="0" smtClean="0"/>
              <a:t>I</a:t>
            </a:r>
            <a:r>
              <a:rPr lang="en-US" sz="3100" dirty="0" smtClean="0"/>
              <a:t>NVOLVED </a:t>
            </a:r>
            <a:r>
              <a:rPr lang="tr-TR" sz="3100" dirty="0" smtClean="0"/>
              <a:t>I</a:t>
            </a:r>
            <a:r>
              <a:rPr lang="en-US" sz="3100" dirty="0" smtClean="0"/>
              <a:t>N </a:t>
            </a:r>
            <a:r>
              <a:rPr lang="tr-TR" sz="3100" dirty="0" err="1" smtClean="0"/>
              <a:t>I</a:t>
            </a:r>
            <a:r>
              <a:rPr lang="en-US" sz="3100" dirty="0" smtClean="0"/>
              <a:t>N</a:t>
            </a:r>
            <a:r>
              <a:rPr lang="tr-TR" sz="3100" dirty="0" smtClean="0"/>
              <a:t>I</a:t>
            </a:r>
            <a:r>
              <a:rPr lang="en-US" sz="3100" dirty="0" smtClean="0"/>
              <a:t>T</a:t>
            </a:r>
            <a:r>
              <a:rPr lang="tr-TR" sz="3100" dirty="0" smtClean="0"/>
              <a:t>I</a:t>
            </a:r>
            <a:r>
              <a:rPr lang="en-US" sz="3100" dirty="0" smtClean="0"/>
              <a:t>AT</a:t>
            </a:r>
            <a:r>
              <a:rPr lang="tr-TR" sz="3100" dirty="0" smtClean="0"/>
              <a:t>I</a:t>
            </a:r>
            <a:r>
              <a:rPr lang="en-US" sz="3100" dirty="0" smtClean="0"/>
              <a:t>ON AND ELONGAT</a:t>
            </a:r>
            <a:r>
              <a:rPr lang="tr-TR" sz="3100" dirty="0" smtClean="0"/>
              <a:t>I</a:t>
            </a:r>
            <a:r>
              <a:rPr lang="en-US" sz="3100" dirty="0" smtClean="0"/>
              <a:t>ON</a:t>
            </a:r>
            <a:endParaRPr lang="tr-TR" sz="3100" dirty="0" smtClean="0"/>
          </a:p>
          <a:p>
            <a:pPr lvl="1"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>
                <a:solidFill>
                  <a:srgbClr val="FF0000"/>
                </a:solidFill>
              </a:rPr>
              <a:t>Pol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Symbol" charset="2"/>
              </a:rPr>
              <a:t></a:t>
            </a:r>
            <a:r>
              <a:rPr lang="en-US" b="1" dirty="0" smtClean="0"/>
              <a:t>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smtClean="0"/>
              <a:t>POSSESSES LOW </a:t>
            </a:r>
            <a:r>
              <a:rPr lang="en-US" sz="3100" b="1" dirty="0" smtClean="0"/>
              <a:t>PROCESS</a:t>
            </a:r>
            <a:r>
              <a:rPr lang="tr-TR" sz="3100" b="1" dirty="0" smtClean="0"/>
              <a:t>I</a:t>
            </a:r>
            <a:r>
              <a:rPr lang="en-US" sz="3100" b="1" dirty="0" smtClean="0"/>
              <a:t>V</a:t>
            </a:r>
            <a:r>
              <a:rPr lang="tr-TR" sz="3100" b="1" dirty="0" smtClean="0"/>
              <a:t>I</a:t>
            </a:r>
            <a:r>
              <a:rPr lang="en-US" sz="3100" b="1" dirty="0" smtClean="0"/>
              <a:t>TY</a:t>
            </a:r>
            <a:endParaRPr lang="en-US" sz="31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dirty="0" smtClean="0"/>
              <a:t>FUNCT</a:t>
            </a:r>
            <a:r>
              <a:rPr lang="tr-TR" sz="3100" dirty="0" smtClean="0"/>
              <a:t>I</a:t>
            </a:r>
            <a:r>
              <a:rPr lang="en-US" sz="3100" dirty="0" smtClean="0"/>
              <a:t>ONS </a:t>
            </a:r>
            <a:r>
              <a:rPr lang="tr-TR" sz="3100" dirty="0" smtClean="0"/>
              <a:t>I</a:t>
            </a:r>
            <a:r>
              <a:rPr lang="en-US" sz="3100" dirty="0" smtClean="0"/>
              <a:t>N SYNTHES</a:t>
            </a:r>
            <a:r>
              <a:rPr lang="tr-TR" sz="3100" dirty="0" smtClean="0"/>
              <a:t>I</a:t>
            </a:r>
            <a:r>
              <a:rPr lang="en-US" sz="3100" dirty="0" smtClean="0"/>
              <a:t>S OF RNA PR</a:t>
            </a:r>
            <a:r>
              <a:rPr lang="tr-TR" sz="3100" dirty="0" smtClean="0"/>
              <a:t>I</a:t>
            </a:r>
            <a:r>
              <a:rPr lang="en-US" sz="3100" dirty="0" smtClean="0"/>
              <a:t>MERS DUR</a:t>
            </a:r>
            <a:r>
              <a:rPr lang="tr-TR" sz="3100" dirty="0" smtClean="0"/>
              <a:t>I</a:t>
            </a:r>
            <a:r>
              <a:rPr lang="en-US" sz="3100" dirty="0" smtClean="0"/>
              <a:t>NG </a:t>
            </a:r>
            <a:r>
              <a:rPr lang="tr-TR" sz="3100" dirty="0" smtClean="0"/>
              <a:t>I</a:t>
            </a:r>
            <a:r>
              <a:rPr lang="en-US" sz="3100" dirty="0" smtClean="0"/>
              <a:t>N</a:t>
            </a:r>
            <a:r>
              <a:rPr lang="tr-TR" sz="3100" dirty="0" smtClean="0"/>
              <a:t>I</a:t>
            </a:r>
            <a:r>
              <a:rPr lang="en-US" sz="3100" dirty="0" smtClean="0"/>
              <a:t>T</a:t>
            </a:r>
            <a:r>
              <a:rPr lang="tr-TR" sz="3100" dirty="0" smtClean="0"/>
              <a:t>I</a:t>
            </a:r>
            <a:r>
              <a:rPr lang="en-US" sz="3100" dirty="0" smtClean="0"/>
              <a:t>AT</a:t>
            </a:r>
            <a:r>
              <a:rPr lang="tr-TR" sz="3100" dirty="0" smtClean="0"/>
              <a:t>I</a:t>
            </a:r>
            <a:r>
              <a:rPr lang="en-US" sz="3100" dirty="0" smtClean="0"/>
              <a:t>ON ON THE LEAD</a:t>
            </a:r>
            <a:r>
              <a:rPr lang="tr-TR" sz="3100" dirty="0" smtClean="0"/>
              <a:t>I</a:t>
            </a:r>
            <a:r>
              <a:rPr lang="en-US" sz="3100" dirty="0" smtClean="0"/>
              <a:t>NG AND LAGG</a:t>
            </a:r>
            <a:r>
              <a:rPr lang="tr-TR" sz="3100" dirty="0" smtClean="0"/>
              <a:t>I</a:t>
            </a:r>
            <a:r>
              <a:rPr lang="en-US" sz="3100" dirty="0" smtClean="0"/>
              <a:t>NG STRANDS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Polymerase switching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occurs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Pol</a:t>
            </a:r>
            <a:r>
              <a:rPr lang="en-US" dirty="0" smtClean="0"/>
              <a:t> </a:t>
            </a:r>
            <a:r>
              <a:rPr lang="en-US" dirty="0" smtClean="0">
                <a:sym typeface="Symbol" charset="2"/>
              </a:rPr>
              <a:t></a:t>
            </a:r>
            <a:r>
              <a:rPr lang="en-US" dirty="0" smtClean="0"/>
              <a:t> </a:t>
            </a:r>
            <a:r>
              <a:rPr lang="tr-TR" sz="3400" dirty="0" smtClean="0"/>
              <a:t>IS</a:t>
            </a:r>
            <a:r>
              <a:rPr lang="en-US" sz="3400" dirty="0" smtClean="0"/>
              <a:t> </a:t>
            </a:r>
            <a:r>
              <a:rPr lang="tr-TR" sz="3400" dirty="0" smtClean="0"/>
              <a:t>REPLACED BY </a:t>
            </a:r>
            <a:r>
              <a:rPr lang="en-US" dirty="0" err="1" smtClean="0"/>
              <a:t>Pol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</a:rPr>
              <a:t>d, </a:t>
            </a:r>
            <a:r>
              <a:rPr lang="tr-TR" sz="3400" dirty="0" smtClean="0">
                <a:latin typeface="+mj-lt"/>
                <a:cs typeface="Times New Roman" pitchFamily="18" charset="0"/>
              </a:rPr>
              <a:t>WHICH HAS HIGH PROCESSIVITY FOR ELONGATION</a:t>
            </a:r>
            <a:endParaRPr lang="en-US" sz="34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52400"/>
            <a:ext cx="7772400" cy="762000"/>
          </a:xfrm>
          <a:noFill/>
        </p:spPr>
        <p:txBody>
          <a:bodyPr lIns="90487" tIns="44450" rIns="90487" bIns="44450"/>
          <a:lstStyle/>
          <a:p>
            <a:pPr algn="l" eaLnBrk="1" hangingPunct="1"/>
            <a:r>
              <a:rPr lang="en-US" sz="2800" b="1" dirty="0" smtClean="0">
                <a:solidFill>
                  <a:srgbClr val="FF0000"/>
                </a:solidFill>
              </a:rPr>
              <a:t>DNA Polymerase Switching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38200" y="1004341"/>
            <a:ext cx="8001000" cy="58536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tr-TR" sz="2800" dirty="0" smtClean="0"/>
              <a:t>TO ACCOMODATE THE INCREASED NUMBER</a:t>
            </a:r>
          </a:p>
          <a:p>
            <a:pPr>
              <a:buNone/>
            </a:pPr>
            <a:r>
              <a:rPr lang="tr-TR" sz="2800" dirty="0" smtClean="0"/>
              <a:t>OF REPLICONS, EUKARYOTIC CELLS CONTAIN </a:t>
            </a:r>
          </a:p>
          <a:p>
            <a:pPr>
              <a:buNone/>
            </a:pPr>
            <a:r>
              <a:rPr lang="tr-TR" sz="2800" dirty="0" smtClean="0"/>
              <a:t>MANY MORE DNA POLYMERASE MOLECULES</a:t>
            </a:r>
          </a:p>
          <a:p>
            <a:pPr>
              <a:buNone/>
            </a:pPr>
            <a:r>
              <a:rPr lang="tr-TR" sz="2800" dirty="0" smtClean="0"/>
              <a:t>THAN BACTERIA </a:t>
            </a:r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tr-TR" sz="2800" b="1" dirty="0" err="1" smtClean="0">
                <a:solidFill>
                  <a:srgbClr val="FF0000"/>
                </a:solidFill>
              </a:rPr>
              <a:t>Ex</a:t>
            </a:r>
            <a:r>
              <a:rPr lang="tr-TR" sz="2800" b="1" dirty="0" smtClean="0">
                <a:solidFill>
                  <a:srgbClr val="FF0000"/>
                </a:solidFill>
              </a:rPr>
              <a:t>:</a:t>
            </a:r>
            <a:r>
              <a:rPr lang="tr-TR" sz="2800" dirty="0" smtClean="0"/>
              <a:t> </a:t>
            </a:r>
            <a:r>
              <a:rPr lang="tr-TR" sz="2800" i="1" dirty="0" smtClean="0"/>
              <a:t>E. </a:t>
            </a:r>
            <a:r>
              <a:rPr lang="tr-TR" sz="2800" i="1" dirty="0" err="1" smtClean="0"/>
              <a:t>coli</a:t>
            </a:r>
            <a:r>
              <a:rPr lang="tr-TR" sz="2800" i="1" dirty="0" smtClean="0"/>
              <a:t> </a:t>
            </a:r>
            <a:r>
              <a:rPr lang="tr-TR" sz="2800" dirty="0" smtClean="0"/>
              <a:t>has 15 </a:t>
            </a:r>
            <a:r>
              <a:rPr lang="tr-TR" sz="2800" dirty="0" err="1" smtClean="0"/>
              <a:t>copies</a:t>
            </a:r>
            <a:r>
              <a:rPr lang="tr-TR" sz="2800" dirty="0" smtClean="0"/>
              <a:t> of DNA </a:t>
            </a:r>
            <a:r>
              <a:rPr lang="tr-TR" sz="2800" dirty="0" err="1" smtClean="0"/>
              <a:t>polymerase</a:t>
            </a:r>
            <a:r>
              <a:rPr lang="tr-TR" sz="2800" dirty="0" smtClean="0"/>
              <a:t> III</a:t>
            </a:r>
          </a:p>
          <a:p>
            <a:pPr>
              <a:buNone/>
            </a:pPr>
            <a:r>
              <a:rPr lang="tr-TR" sz="2800" dirty="0" smtClean="0"/>
              <a:t>	  </a:t>
            </a:r>
            <a:r>
              <a:rPr lang="tr-TR" sz="2800" dirty="0" err="1" smtClean="0"/>
              <a:t>per</a:t>
            </a:r>
            <a:r>
              <a:rPr lang="tr-TR" sz="2800" dirty="0" smtClean="0"/>
              <a:t> cell </a:t>
            </a:r>
            <a:r>
              <a:rPr lang="tr-TR" sz="2800" dirty="0" err="1" smtClean="0"/>
              <a:t>while</a:t>
            </a:r>
            <a:r>
              <a:rPr lang="tr-TR" sz="2800" dirty="0" smtClean="0"/>
              <a:t>, </a:t>
            </a:r>
            <a:r>
              <a:rPr lang="tr-TR" sz="2800" dirty="0" err="1" smtClean="0"/>
              <a:t>animal</a:t>
            </a:r>
            <a:r>
              <a:rPr lang="tr-TR" sz="2800" dirty="0" smtClean="0"/>
              <a:t> </a:t>
            </a:r>
            <a:r>
              <a:rPr lang="tr-TR" sz="2800" dirty="0" err="1" smtClean="0"/>
              <a:t>cells</a:t>
            </a:r>
            <a:r>
              <a:rPr lang="tr-TR" sz="2800" dirty="0" smtClean="0"/>
              <a:t> </a:t>
            </a:r>
            <a:r>
              <a:rPr lang="tr-TR" sz="2800" dirty="0" err="1" smtClean="0"/>
              <a:t>contain</a:t>
            </a:r>
            <a:r>
              <a:rPr lang="tr-TR" sz="2800" dirty="0" smtClean="0"/>
              <a:t> 50.000</a:t>
            </a:r>
          </a:p>
          <a:p>
            <a:pPr>
              <a:buNone/>
            </a:pPr>
            <a:r>
              <a:rPr lang="tr-TR" sz="2800" dirty="0" smtClean="0"/>
              <a:t>	  </a:t>
            </a:r>
            <a:r>
              <a:rPr lang="tr-TR" sz="2800" dirty="0" err="1" smtClean="0"/>
              <a:t>copies</a:t>
            </a:r>
            <a:r>
              <a:rPr lang="tr-TR" sz="2800" dirty="0" smtClean="0"/>
              <a:t> of </a:t>
            </a:r>
            <a:r>
              <a:rPr lang="el-GR" sz="2800" dirty="0" smtClean="0">
                <a:latin typeface="Arial"/>
                <a:cs typeface="Arial"/>
              </a:rPr>
              <a:t>α</a:t>
            </a:r>
            <a:r>
              <a:rPr lang="tr-TR" sz="2800" dirty="0" smtClean="0">
                <a:latin typeface="Arial"/>
                <a:cs typeface="Arial"/>
              </a:rPr>
              <a:t>-DNA </a:t>
            </a:r>
            <a:r>
              <a:rPr lang="tr-TR" sz="2800" dirty="0" err="1" smtClean="0">
                <a:latin typeface="Arial"/>
                <a:cs typeface="Arial"/>
              </a:rPr>
              <a:t>polymerase</a:t>
            </a:r>
            <a:r>
              <a:rPr lang="tr-TR" sz="28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endParaRPr lang="tr-TR" sz="1200" dirty="0" smtClean="0">
              <a:latin typeface="Arial"/>
              <a:cs typeface="Arial"/>
            </a:endParaRPr>
          </a:p>
          <a:p>
            <a:pPr>
              <a:buNone/>
            </a:pP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525963"/>
          </a:xfrm>
        </p:spPr>
        <p:txBody>
          <a:bodyPr/>
          <a:lstStyle/>
          <a:p>
            <a:pPr>
              <a:buNone/>
            </a:pPr>
            <a:r>
              <a:rPr lang="tr-TR" sz="2800" dirty="0" smtClean="0">
                <a:cs typeface="Arial"/>
              </a:rPr>
              <a:t>THE PRESENCE SEVERAL NUMBERS OF</a:t>
            </a:r>
          </a:p>
          <a:p>
            <a:pPr>
              <a:buNone/>
            </a:pPr>
            <a:r>
              <a:rPr lang="tr-TR" sz="2800" dirty="0" smtClean="0">
                <a:cs typeface="Arial"/>
              </a:rPr>
              <a:t>REPLICONS WITH SMALLER SIZES (100-150</a:t>
            </a:r>
          </a:p>
          <a:p>
            <a:pPr>
              <a:buNone/>
            </a:pPr>
            <a:r>
              <a:rPr lang="tr-TR" sz="2800" dirty="0" err="1" smtClean="0">
                <a:cs typeface="Arial"/>
              </a:rPr>
              <a:t>nucleotides</a:t>
            </a:r>
            <a:r>
              <a:rPr lang="tr-TR" sz="2800" dirty="0" smtClean="0">
                <a:cs typeface="Arial"/>
              </a:rPr>
              <a:t>) COMPENSATES FOR THE SLOWER</a:t>
            </a:r>
          </a:p>
          <a:p>
            <a:pPr>
              <a:buNone/>
            </a:pPr>
            <a:r>
              <a:rPr lang="tr-TR" sz="2800" dirty="0" smtClean="0">
                <a:cs typeface="Arial"/>
              </a:rPr>
              <a:t>RATE OF DNA SYNTHESIS IN EUKARYOTES</a:t>
            </a:r>
          </a:p>
          <a:p>
            <a:pPr>
              <a:buNone/>
            </a:pPr>
            <a:endParaRPr lang="tr-TR" sz="1200" dirty="0" smtClean="0">
              <a:cs typeface="Arial"/>
            </a:endParaRPr>
          </a:p>
          <a:p>
            <a:pPr>
              <a:buNone/>
            </a:pPr>
            <a:endParaRPr lang="tr-TR" sz="1200" dirty="0" smtClean="0">
              <a:cs typeface="Arial"/>
            </a:endParaRPr>
          </a:p>
          <a:p>
            <a:pPr>
              <a:buNone/>
            </a:pPr>
            <a:r>
              <a:rPr lang="tr-TR" sz="2800" b="1" dirty="0" err="1" smtClean="0">
                <a:solidFill>
                  <a:srgbClr val="FF0000"/>
                </a:solidFill>
                <a:cs typeface="Arial"/>
              </a:rPr>
              <a:t>Ex</a:t>
            </a:r>
            <a:r>
              <a:rPr lang="tr-TR" sz="2800" b="1" dirty="0" smtClean="0">
                <a:solidFill>
                  <a:srgbClr val="FF0000"/>
                </a:solidFill>
                <a:cs typeface="Arial"/>
              </a:rPr>
              <a:t>:</a:t>
            </a:r>
            <a:r>
              <a:rPr lang="tr-TR" sz="2800" dirty="0" smtClean="0">
                <a:cs typeface="Arial"/>
              </a:rPr>
              <a:t> </a:t>
            </a:r>
            <a:r>
              <a:rPr lang="tr-TR" sz="2800" i="1" dirty="0" smtClean="0">
                <a:cs typeface="Arial"/>
              </a:rPr>
              <a:t>E. </a:t>
            </a:r>
            <a:r>
              <a:rPr lang="tr-TR" sz="2800" i="1" dirty="0" err="1" smtClean="0">
                <a:cs typeface="Arial"/>
              </a:rPr>
              <a:t>coli</a:t>
            </a:r>
            <a:r>
              <a:rPr lang="tr-TR" sz="2800" i="1" dirty="0" smtClean="0">
                <a:cs typeface="Arial"/>
              </a:rPr>
              <a:t> </a:t>
            </a:r>
            <a:r>
              <a:rPr lang="tr-TR" sz="2800" dirty="0" smtClean="0">
                <a:cs typeface="Arial"/>
              </a:rPr>
              <a:t>NEEDS 20-40 MINUTES TO</a:t>
            </a:r>
          </a:p>
          <a:p>
            <a:pPr>
              <a:buNone/>
            </a:pPr>
            <a:r>
              <a:rPr lang="tr-TR" sz="2800" dirty="0" smtClean="0">
                <a:cs typeface="Arial"/>
              </a:rPr>
              <a:t>	   REPLICATE ITS CHROMOSOME WHILE</a:t>
            </a:r>
          </a:p>
          <a:p>
            <a:pPr>
              <a:buNone/>
            </a:pPr>
            <a:r>
              <a:rPr lang="tr-TR" sz="2800" i="1" dirty="0" smtClean="0">
                <a:cs typeface="Arial"/>
              </a:rPr>
              <a:t>      </a:t>
            </a:r>
            <a:r>
              <a:rPr lang="tr-TR" sz="2800" i="1" dirty="0" err="1" smtClean="0">
                <a:cs typeface="Arial"/>
              </a:rPr>
              <a:t>Drosophila</a:t>
            </a:r>
            <a:r>
              <a:rPr lang="tr-TR" sz="2800" dirty="0" smtClean="0">
                <a:cs typeface="Arial"/>
              </a:rPr>
              <a:t> (</a:t>
            </a:r>
            <a:r>
              <a:rPr lang="tr-TR" sz="2800" dirty="0" err="1" smtClean="0">
                <a:cs typeface="Arial"/>
              </a:rPr>
              <a:t>with</a:t>
            </a:r>
            <a:r>
              <a:rPr lang="tr-TR" sz="2800" dirty="0" smtClean="0">
                <a:cs typeface="Arial"/>
              </a:rPr>
              <a:t> 40 </a:t>
            </a:r>
            <a:r>
              <a:rPr lang="tr-TR" sz="2800" dirty="0" err="1" smtClean="0">
                <a:cs typeface="Arial"/>
              </a:rPr>
              <a:t>times</a:t>
            </a:r>
            <a:r>
              <a:rPr lang="tr-TR" sz="2800" dirty="0" smtClean="0">
                <a:cs typeface="Arial"/>
              </a:rPr>
              <a:t> </a:t>
            </a:r>
            <a:r>
              <a:rPr lang="tr-TR" sz="2800" dirty="0" err="1" smtClean="0">
                <a:cs typeface="Arial"/>
              </a:rPr>
              <a:t>more</a:t>
            </a:r>
            <a:r>
              <a:rPr lang="tr-TR" sz="2800" dirty="0" smtClean="0">
                <a:cs typeface="Arial"/>
              </a:rPr>
              <a:t> DNA) NEEDS </a:t>
            </a:r>
          </a:p>
          <a:p>
            <a:pPr>
              <a:buNone/>
            </a:pPr>
            <a:r>
              <a:rPr lang="tr-TR" sz="2800" dirty="0" smtClean="0">
                <a:cs typeface="Arial"/>
              </a:rPr>
              <a:t>      3 MINUTES TO COMPLETE THIS TASK 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5"/>
          <p:cNvSpPr>
            <a:spLocks noGrp="1" noChangeArrowheads="1"/>
          </p:cNvSpPr>
          <p:nvPr>
            <p:ph idx="1"/>
          </p:nvPr>
        </p:nvSpPr>
        <p:spPr>
          <a:xfrm>
            <a:off x="609600" y="838201"/>
            <a:ext cx="8305800" cy="28194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TELOMERES PROV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DE STRUCTURAL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INTEGR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TY AT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CHROMOSOME ENDS</a:t>
            </a:r>
            <a:endParaRPr lang="tr-TR" sz="2800" b="1" dirty="0" smtClean="0">
              <a:solidFill>
                <a:srgbClr val="FF0000"/>
              </a:solidFill>
            </a:endParaRPr>
          </a:p>
          <a:p>
            <a:pPr eaLnBrk="1" hangingPunct="1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BUT ARE PROBLEMAT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tr-TR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TO REPL</a:t>
            </a:r>
            <a:r>
              <a:rPr lang="tr-TR" sz="2800" b="1" dirty="0" smtClean="0">
                <a:solidFill>
                  <a:srgbClr val="FF0000"/>
                </a:solidFill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</a:rPr>
              <a:t>CATE</a:t>
            </a:r>
          </a:p>
          <a:p>
            <a:pPr eaLnBrk="1" hangingPunct="1">
              <a:buNone/>
            </a:pPr>
            <a:endParaRPr lang="en-US" sz="2200" b="1" dirty="0" smtClean="0"/>
          </a:p>
          <a:p>
            <a:pPr eaLnBrk="1" hangingPunct="1">
              <a:buNone/>
            </a:pPr>
            <a:r>
              <a:rPr lang="en-US" sz="2600" b="1" dirty="0" smtClean="0"/>
              <a:t>TELOMERES</a:t>
            </a:r>
            <a:r>
              <a:rPr lang="en-US" sz="2600" dirty="0" smtClean="0"/>
              <a:t> AT THE ENDS OF L</a:t>
            </a:r>
            <a:r>
              <a:rPr lang="tr-TR" sz="2600" dirty="0" smtClean="0"/>
              <a:t>I</a:t>
            </a:r>
            <a:r>
              <a:rPr lang="en-US" sz="2600" dirty="0" smtClean="0"/>
              <a:t>NEAR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CHROMOSOMES CONS</a:t>
            </a:r>
            <a:r>
              <a:rPr lang="tr-TR" sz="2600" dirty="0" smtClean="0"/>
              <a:t>I</a:t>
            </a:r>
            <a:r>
              <a:rPr lang="en-US" sz="2600" dirty="0" smtClean="0"/>
              <a:t>ST OF LONG</a:t>
            </a:r>
            <a:r>
              <a:rPr lang="tr-TR" sz="2600" dirty="0" smtClean="0"/>
              <a:t> </a:t>
            </a:r>
            <a:r>
              <a:rPr lang="en-US" sz="2600" dirty="0" smtClean="0"/>
              <a:t>STRETCHES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OF SHORT REPEAT</a:t>
            </a:r>
            <a:r>
              <a:rPr lang="tr-TR" sz="2600" dirty="0" smtClean="0"/>
              <a:t>I</a:t>
            </a:r>
            <a:r>
              <a:rPr lang="en-US" sz="2600" dirty="0" smtClean="0"/>
              <a:t>NG</a:t>
            </a:r>
            <a:r>
              <a:rPr lang="tr-TR" sz="2600" dirty="0" smtClean="0"/>
              <a:t> </a:t>
            </a:r>
            <a:r>
              <a:rPr lang="en-US" sz="2600" dirty="0" smtClean="0"/>
              <a:t>SEQUENCES AND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PRESERVE THE</a:t>
            </a:r>
            <a:r>
              <a:rPr lang="tr-TR" sz="2600" dirty="0" smtClean="0"/>
              <a:t> I</a:t>
            </a:r>
            <a:r>
              <a:rPr lang="en-US" sz="2600" dirty="0" smtClean="0"/>
              <a:t>NTEGR</a:t>
            </a:r>
            <a:r>
              <a:rPr lang="tr-TR" sz="2600" dirty="0" smtClean="0"/>
              <a:t>I</a:t>
            </a:r>
            <a:r>
              <a:rPr lang="en-US" sz="2600" dirty="0" smtClean="0"/>
              <a:t>TY AND STAB</a:t>
            </a:r>
            <a:r>
              <a:rPr lang="tr-TR" sz="2600" dirty="0" smtClean="0"/>
              <a:t>I</a:t>
            </a:r>
            <a:r>
              <a:rPr lang="en-US" sz="2600" dirty="0" smtClean="0"/>
              <a:t>L</a:t>
            </a:r>
            <a:r>
              <a:rPr lang="tr-TR" sz="2600" dirty="0" smtClean="0"/>
              <a:t>I</a:t>
            </a:r>
            <a:r>
              <a:rPr lang="en-US" sz="2600" dirty="0" smtClean="0"/>
              <a:t>TY OF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CHROMOSOMES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195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endParaRPr lang="tr-TR" sz="1000" dirty="0" smtClean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EUKARYOTIC CHROMOSOMES END IN DISTINCTIVE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SEQUENCES CALLED AS </a:t>
            </a:r>
            <a:r>
              <a:rPr lang="tr-TR" sz="2600" b="1" dirty="0" smtClean="0">
                <a:solidFill>
                  <a:srgbClr val="339933"/>
                </a:solidFill>
              </a:rPr>
              <a:t>TELOMERES</a:t>
            </a:r>
            <a:r>
              <a:rPr lang="tr-TR" sz="2600" dirty="0" smtClean="0">
                <a:solidFill>
                  <a:srgbClr val="990000"/>
                </a:solidFill>
              </a:rPr>
              <a:t> </a:t>
            </a:r>
            <a:r>
              <a:rPr lang="tr-TR" sz="2600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THESE SEQUENCES CONSIST OF SHORT TANDEM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REPEATING SEQUENCES “TTGGGG”</a:t>
            </a:r>
            <a:endParaRPr lang="tr-TR" sz="2800" dirty="0" smtClean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endParaRPr lang="tr-TR" sz="12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b="1" dirty="0" err="1" smtClean="0">
                <a:solidFill>
                  <a:srgbClr val="FF0000"/>
                </a:solidFill>
              </a:rPr>
              <a:t>Ex</a:t>
            </a:r>
            <a:r>
              <a:rPr lang="tr-TR" sz="2600" b="1" dirty="0" smtClean="0">
                <a:solidFill>
                  <a:srgbClr val="FF0000"/>
                </a:solidFill>
              </a:rPr>
              <a:t>:</a:t>
            </a:r>
            <a:r>
              <a:rPr lang="tr-TR" sz="2600" dirty="0" smtClean="0">
                <a:solidFill>
                  <a:srgbClr val="FF0000"/>
                </a:solidFill>
              </a:rPr>
              <a:t> </a:t>
            </a:r>
            <a:r>
              <a:rPr lang="tr-TR" sz="2600" dirty="0" smtClean="0"/>
              <a:t>IN HUMAN CHROMOSOMES  5’-TTAGGG-3’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	  SEQUENCE IS REPEATED SEVERAL TIMES AT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      THE ENDS “G” RICH STRANDS OF THE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	  CHROMOSOMES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endParaRPr lang="tr-TR" sz="1200" dirty="0" smtClean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THE G- RICH SINGLE STRANDED TAILS CAN LOOP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BACK IN THEMSELVES AT THE CHROMOSOME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r>
              <a:rPr lang="tr-TR" sz="2600" dirty="0" smtClean="0"/>
              <a:t>ENDS CALLED AS T-LOOPS (TELOMERE LOOPS)</a:t>
            </a:r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endParaRPr lang="tr-TR" sz="1000" dirty="0" smtClean="0"/>
          </a:p>
          <a:p>
            <a:pPr eaLnBrk="1" hangingPunct="1">
              <a:lnSpc>
                <a:spcPct val="80000"/>
              </a:lnSpc>
              <a:spcBef>
                <a:spcPct val="30000"/>
              </a:spcBef>
              <a:buClr>
                <a:srgbClr val="99CC00"/>
              </a:buClr>
              <a:buFont typeface="Wingdings" pitchFamily="2" charset="2"/>
              <a:buNone/>
            </a:pPr>
            <a:endParaRPr lang="tr-TR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4213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Telomer</a:t>
            </a:r>
            <a:r>
              <a:rPr lang="tr-TR" sz="3600" dirty="0" smtClean="0"/>
              <a:t>es </a:t>
            </a:r>
            <a:r>
              <a:rPr lang="tr-TR" sz="3600" dirty="0" err="1" smtClean="0"/>
              <a:t>protect</a:t>
            </a:r>
            <a:r>
              <a:rPr lang="tr-TR" sz="3600" dirty="0" smtClean="0"/>
              <a:t> </a:t>
            </a:r>
            <a:r>
              <a:rPr lang="tr-TR" sz="3600" dirty="0" err="1" smtClean="0"/>
              <a:t>chromosome</a:t>
            </a:r>
            <a:r>
              <a:rPr lang="tr-TR" sz="3600" dirty="0" smtClean="0"/>
              <a:t> </a:t>
            </a:r>
            <a:r>
              <a:rPr lang="tr-TR" sz="3600" dirty="0" err="1" smtClean="0"/>
              <a:t>ends</a:t>
            </a:r>
            <a:r>
              <a:rPr lang="tr-TR" sz="3600" dirty="0" smtClean="0"/>
              <a:t>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990600"/>
            <a:ext cx="9144000" cy="5426075"/>
            <a:chOff x="0" y="479"/>
            <a:chExt cx="6405" cy="3796"/>
          </a:xfrm>
        </p:grpSpPr>
        <p:pic>
          <p:nvPicPr>
            <p:cNvPr id="79876" name="Picture 4" descr="076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522"/>
              <a:ext cx="6405" cy="3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0" y="479"/>
              <a:ext cx="1907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T-Loop in Telomeres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5055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bro35125_1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340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152400" y="3657600"/>
            <a:ext cx="8991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/>
          <a:lstStyle/>
          <a:p>
            <a:pPr marL="342900" indent="-342900">
              <a:spcBef>
                <a:spcPct val="20000"/>
              </a:spcBef>
            </a:pPr>
            <a:r>
              <a:rPr lang="en-US" sz="2600" dirty="0" smtClean="0">
                <a:latin typeface="+mn-lt"/>
                <a:cs typeface="Times New Roman" pitchFamily="18" charset="0"/>
              </a:rPr>
              <a:t>T</a:t>
            </a:r>
            <a:r>
              <a:rPr lang="tr-TR" sz="2600" dirty="0" smtClean="0">
                <a:latin typeface="+mn-lt"/>
                <a:cs typeface="Times New Roman" pitchFamily="18" charset="0"/>
              </a:rPr>
              <a:t>ELOMERIC SEQUENCES HAVE HEXANUCLEOTIDE</a:t>
            </a:r>
          </a:p>
          <a:p>
            <a:pPr marL="342900" indent="-342900">
              <a:spcBef>
                <a:spcPct val="20000"/>
              </a:spcBef>
            </a:pPr>
            <a:r>
              <a:rPr lang="tr-TR" sz="2600" dirty="0" smtClean="0">
                <a:latin typeface="+mn-lt"/>
                <a:cs typeface="Times New Roman" pitchFamily="18" charset="0"/>
              </a:rPr>
              <a:t>OR HEPTANUCLEOTIDE REPEATING SEQUENCES</a:t>
            </a:r>
          </a:p>
          <a:p>
            <a:pPr marL="342900" indent="-342900">
              <a:spcBef>
                <a:spcPct val="20000"/>
              </a:spcBef>
            </a:pPr>
            <a:endParaRPr lang="en-US" sz="1200" dirty="0">
              <a:latin typeface="+mn-lt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tr-TR" sz="2600" dirty="0" smtClean="0">
                <a:latin typeface="+mn-lt"/>
                <a:cs typeface="Times New Roman" pitchFamily="18" charset="0"/>
              </a:rPr>
              <a:t>AFTER EACH REPLICATION ONE STRAND IN EACH</a:t>
            </a:r>
          </a:p>
          <a:p>
            <a:pPr marL="342900" indent="-342900">
              <a:spcBef>
                <a:spcPct val="20000"/>
              </a:spcBef>
            </a:pPr>
            <a:r>
              <a:rPr lang="tr-TR" sz="2600" dirty="0" smtClean="0">
                <a:latin typeface="+mn-lt"/>
                <a:cs typeface="Times New Roman" pitchFamily="18" charset="0"/>
              </a:rPr>
              <a:t>CHROMOSOME ENDS HAVE 12-16 NUCLEOTIDES</a:t>
            </a:r>
          </a:p>
          <a:p>
            <a:pPr marL="342900" indent="-342900">
              <a:spcBef>
                <a:spcPct val="20000"/>
              </a:spcBef>
            </a:pPr>
            <a:r>
              <a:rPr lang="tr-TR" sz="2600" dirty="0" smtClean="0">
                <a:latin typeface="+mn-lt"/>
                <a:cs typeface="Times New Roman" pitchFamily="18" charset="0"/>
              </a:rPr>
              <a:t>LONG OVER HANG, THIS IS ON THE ‘G’ RICH 3’ENDING</a:t>
            </a:r>
          </a:p>
          <a:p>
            <a:pPr marL="342900" indent="-342900">
              <a:spcBef>
                <a:spcPct val="20000"/>
              </a:spcBef>
            </a:pPr>
            <a:endParaRPr lang="en-US" sz="2600" dirty="0">
              <a:latin typeface="+mn-lt"/>
              <a:cs typeface="Times New Roman" pitchFamily="18" charset="0"/>
            </a:endParaRPr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46083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50577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EUKARYOT</a:t>
            </a:r>
            <a:r>
              <a:rPr lang="tr-TR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C DNA SYNTHES</a:t>
            </a:r>
            <a:r>
              <a:rPr lang="tr-TR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S IS S</a:t>
            </a:r>
            <a:r>
              <a:rPr lang="tr-TR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M</a:t>
            </a:r>
            <a:r>
              <a:rPr lang="tr-TR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LAR TO</a:t>
            </a:r>
            <a:endParaRPr lang="tr-TR" sz="28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SYNTHES</a:t>
            </a:r>
            <a:r>
              <a:rPr lang="tr-TR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S </a:t>
            </a:r>
            <a:r>
              <a:rPr lang="tr-TR" sz="2800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>
                <a:solidFill>
                  <a:srgbClr val="FF0000"/>
                </a:solidFill>
              </a:rPr>
              <a:t>N PROKARYOTES, BUT MORE</a:t>
            </a:r>
            <a:endParaRPr lang="tr-TR" sz="28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COMPLEX</a:t>
            </a:r>
            <a:endParaRPr lang="tr-TR" sz="2800" dirty="0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z="1200" dirty="0" smtClean="0">
              <a:solidFill>
                <a:srgbClr val="FF0000"/>
              </a:solidFill>
            </a:endParaRPr>
          </a:p>
          <a:p>
            <a:pPr eaLnBrk="1" hangingPunct="1">
              <a:buFont typeface="Times" charset="0"/>
              <a:buNone/>
            </a:pPr>
            <a:endParaRPr lang="en-US" sz="1000" i="1" dirty="0" smtClean="0"/>
          </a:p>
          <a:p>
            <a:pPr eaLnBrk="1" hangingPunct="1">
              <a:buFont typeface="Arial" charset="0"/>
              <a:buNone/>
            </a:pPr>
            <a:r>
              <a:rPr lang="en-US" sz="2600" dirty="0" smtClean="0"/>
              <a:t>IN EUKARYOT</a:t>
            </a:r>
            <a:r>
              <a:rPr lang="tr-TR" sz="2600" dirty="0" smtClean="0"/>
              <a:t>I</a:t>
            </a:r>
            <a:r>
              <a:rPr lang="en-US" sz="2600" dirty="0" smtClean="0"/>
              <a:t>C CELLS:</a:t>
            </a:r>
            <a:endParaRPr lang="tr-TR" sz="2600" dirty="0" smtClean="0"/>
          </a:p>
          <a:p>
            <a:pPr eaLnBrk="1" hangingPunct="1">
              <a:buFont typeface="Arial" charset="0"/>
              <a:buNone/>
            </a:pPr>
            <a:r>
              <a:rPr lang="en-US" sz="1200" dirty="0" smtClean="0"/>
              <a:t> </a:t>
            </a:r>
          </a:p>
          <a:p>
            <a:pPr lvl="1" eaLnBrk="1" hangingPunct="1"/>
            <a:r>
              <a:rPr lang="en-US" sz="2600" dirty="0" smtClean="0"/>
              <a:t>there is more DNA than prokaryotic cells </a:t>
            </a:r>
          </a:p>
          <a:p>
            <a:pPr lvl="1" eaLnBrk="1" hangingPunct="1"/>
            <a:r>
              <a:rPr lang="en-US" sz="2600" dirty="0" smtClean="0"/>
              <a:t>the chromosomes are linear</a:t>
            </a:r>
          </a:p>
          <a:p>
            <a:pPr lvl="1" eaLnBrk="1" hangingPunct="1"/>
            <a:r>
              <a:rPr lang="en-US" sz="2600" dirty="0" smtClean="0"/>
              <a:t>the DNA is </a:t>
            </a:r>
            <a:r>
              <a:rPr lang="en-US" sz="2600" dirty="0" err="1" smtClean="0"/>
              <a:t>complexed</a:t>
            </a:r>
            <a:r>
              <a:rPr lang="en-US" sz="2600" dirty="0" smtClean="0"/>
              <a:t> with proteins</a:t>
            </a:r>
          </a:p>
          <a:p>
            <a:pPr lvl="1" eaLnBrk="1" hangingPunct="1"/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685800"/>
            <a:ext cx="4267200" cy="5059363"/>
          </a:xfrm>
        </p:spPr>
        <p:txBody>
          <a:bodyPr/>
          <a:lstStyle/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REPLICATION AT THE</a:t>
            </a:r>
          </a:p>
          <a:p>
            <a:pPr eaLnBrk="1" hangingPunct="1">
              <a:buNone/>
            </a:pPr>
            <a:r>
              <a:rPr lang="tr-TR" sz="2800" b="1" dirty="0" smtClean="0">
                <a:solidFill>
                  <a:srgbClr val="FF0000"/>
                </a:solidFill>
              </a:rPr>
              <a:t>TELOMERE</a:t>
            </a:r>
          </a:p>
          <a:p>
            <a:pPr eaLnBrk="1" hangingPunct="1">
              <a:buNone/>
            </a:pPr>
            <a:endParaRPr lang="tr-TR" sz="1200" dirty="0" smtClean="0"/>
          </a:p>
          <a:p>
            <a:pPr eaLnBrk="1" hangingPunct="1">
              <a:buNone/>
            </a:pPr>
            <a:r>
              <a:rPr lang="en-US" sz="2600" dirty="0" smtClean="0"/>
              <a:t>LAGG</a:t>
            </a:r>
            <a:r>
              <a:rPr lang="tr-TR" sz="2600" dirty="0" smtClean="0"/>
              <a:t>I</a:t>
            </a:r>
            <a:r>
              <a:rPr lang="en-US" sz="2600" dirty="0" smtClean="0"/>
              <a:t>NG STRAND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SYNTHES</a:t>
            </a:r>
            <a:r>
              <a:rPr lang="tr-TR" sz="2600" dirty="0" smtClean="0"/>
              <a:t>I</a:t>
            </a:r>
            <a:r>
              <a:rPr lang="en-US" sz="2600" dirty="0" smtClean="0"/>
              <a:t>S AT END OF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CHROMOSOME </a:t>
            </a:r>
            <a:r>
              <a:rPr lang="tr-TR" sz="2600" dirty="0" smtClean="0"/>
              <a:t>I</a:t>
            </a:r>
            <a:r>
              <a:rPr lang="en-US" sz="2600" dirty="0" smtClean="0"/>
              <a:t>S A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PROBLEM</a:t>
            </a:r>
            <a:r>
              <a:rPr lang="tr-TR" sz="2600" dirty="0" smtClean="0"/>
              <a:t> </a:t>
            </a:r>
            <a:r>
              <a:rPr lang="en-US" sz="2600" dirty="0" smtClean="0"/>
              <a:t>ONCE THE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RNA PR</a:t>
            </a:r>
            <a:r>
              <a:rPr lang="tr-TR" sz="2600" dirty="0" smtClean="0"/>
              <a:t>I</a:t>
            </a:r>
            <a:r>
              <a:rPr lang="en-US" sz="2600" dirty="0" smtClean="0"/>
              <a:t>MER </a:t>
            </a:r>
            <a:r>
              <a:rPr lang="tr-TR" sz="2600" dirty="0" smtClean="0"/>
              <a:t>I</a:t>
            </a:r>
            <a:r>
              <a:rPr lang="en-US" sz="2600" dirty="0" smtClean="0"/>
              <a:t>S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REMOVED, THERE </a:t>
            </a:r>
            <a:r>
              <a:rPr lang="tr-TR" sz="2600" dirty="0" smtClean="0"/>
              <a:t>I</a:t>
            </a:r>
            <a:r>
              <a:rPr lang="en-US" sz="2600" dirty="0" smtClean="0"/>
              <a:t>S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NO</a:t>
            </a:r>
            <a:r>
              <a:rPr lang="tr-TR" sz="2600" dirty="0" smtClean="0"/>
              <a:t> </a:t>
            </a:r>
            <a:r>
              <a:rPr lang="en-US" sz="2600" dirty="0" smtClean="0"/>
              <a:t>FREE 3'-HYDROXYL</a:t>
            </a:r>
            <a:endParaRPr lang="tr-TR" sz="2600" dirty="0" smtClean="0"/>
          </a:p>
          <a:p>
            <a:pPr eaLnBrk="1" hangingPunct="1">
              <a:buNone/>
            </a:pPr>
            <a:r>
              <a:rPr lang="tr-TR" sz="2600" dirty="0" smtClean="0"/>
              <a:t>G</a:t>
            </a:r>
            <a:r>
              <a:rPr lang="en-US" sz="2600" dirty="0" smtClean="0"/>
              <a:t>ROUP</a:t>
            </a:r>
            <a:r>
              <a:rPr lang="tr-TR" sz="2600" dirty="0" smtClean="0"/>
              <a:t> </a:t>
            </a:r>
            <a:r>
              <a:rPr lang="en-US" sz="2600" dirty="0" smtClean="0"/>
              <a:t>FROM WH</a:t>
            </a:r>
            <a:r>
              <a:rPr lang="tr-TR" sz="2600" dirty="0" smtClean="0"/>
              <a:t>I</a:t>
            </a:r>
            <a:r>
              <a:rPr lang="en-US" sz="2600" dirty="0" smtClean="0"/>
              <a:t>CH</a:t>
            </a:r>
            <a:endParaRPr lang="tr-TR" sz="2600" dirty="0" smtClean="0"/>
          </a:p>
          <a:p>
            <a:pPr eaLnBrk="1" hangingPunct="1">
              <a:buNone/>
            </a:pPr>
            <a:r>
              <a:rPr lang="en-US" sz="2600" dirty="0" smtClean="0"/>
              <a:t>TO</a:t>
            </a:r>
            <a:r>
              <a:rPr lang="tr-TR" sz="2600" dirty="0" smtClean="0"/>
              <a:t> </a:t>
            </a:r>
            <a:r>
              <a:rPr lang="en-US" sz="2600" dirty="0" smtClean="0"/>
              <a:t>ELONGATE</a:t>
            </a:r>
          </a:p>
        </p:txBody>
      </p:sp>
      <p:pic>
        <p:nvPicPr>
          <p:cNvPr id="52228" name="Picture 12" descr="11_16Figure-L.jpg                                              0029F49C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4648200" y="381000"/>
            <a:ext cx="4270375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o35125_11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7315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4495800" cy="58674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tr-TR" b="1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b="1" dirty="0" smtClean="0">
                <a:solidFill>
                  <a:srgbClr val="00B0F0"/>
                </a:solidFill>
              </a:rPr>
              <a:t>TELOMERASE</a:t>
            </a:r>
            <a:r>
              <a:rPr lang="en-US" sz="3100" dirty="0" smtClean="0">
                <a:solidFill>
                  <a:srgbClr val="00B0F0"/>
                </a:solidFill>
              </a:rPr>
              <a:t> </a:t>
            </a:r>
            <a:r>
              <a:rPr lang="en-US" sz="3100" dirty="0" smtClean="0"/>
              <a:t>D</a:t>
            </a:r>
            <a:r>
              <a:rPr lang="tr-TR" sz="3100" dirty="0" smtClean="0"/>
              <a:t>I</a:t>
            </a:r>
            <a:r>
              <a:rPr lang="en-US" sz="3100" dirty="0" smtClean="0"/>
              <a:t>RECTS</a:t>
            </a:r>
            <a:endParaRPr lang="tr-TR" sz="3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dirty="0" smtClean="0"/>
              <a:t>SYNTHES</a:t>
            </a:r>
            <a:r>
              <a:rPr lang="tr-TR" sz="3100" dirty="0" smtClean="0"/>
              <a:t>I</a:t>
            </a:r>
            <a:r>
              <a:rPr lang="en-US" sz="3100" dirty="0" smtClean="0"/>
              <a:t>S OF THE</a:t>
            </a:r>
            <a:endParaRPr lang="tr-TR" sz="3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dirty="0" smtClean="0"/>
              <a:t>TELOMERE</a:t>
            </a:r>
            <a:r>
              <a:rPr lang="tr-TR" sz="3100" dirty="0" smtClean="0"/>
              <a:t> </a:t>
            </a:r>
            <a:r>
              <a:rPr lang="en-US" sz="3100" dirty="0" smtClean="0"/>
              <a:t>REPEAT</a:t>
            </a:r>
            <a:endParaRPr lang="tr-TR" sz="3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dirty="0" smtClean="0"/>
              <a:t>SEQUENCE TO F</a:t>
            </a:r>
            <a:r>
              <a:rPr lang="tr-TR" sz="3100" dirty="0" smtClean="0"/>
              <a:t>I</a:t>
            </a:r>
            <a:r>
              <a:rPr lang="en-US" sz="3100" dirty="0" smtClean="0"/>
              <a:t>LL</a:t>
            </a:r>
            <a:r>
              <a:rPr lang="tr-TR" sz="3100" dirty="0" smtClean="0"/>
              <a:t> </a:t>
            </a:r>
            <a:r>
              <a:rPr lang="en-US" sz="3100" dirty="0" smtClean="0"/>
              <a:t>GAP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r-TR" sz="14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dirty="0" smtClean="0"/>
              <a:t>TH</a:t>
            </a:r>
            <a:r>
              <a:rPr lang="tr-TR" sz="3100" dirty="0" smtClean="0"/>
              <a:t>I</a:t>
            </a:r>
            <a:r>
              <a:rPr lang="en-US" sz="3100" dirty="0" smtClean="0"/>
              <a:t>S ENZYME </a:t>
            </a:r>
            <a:r>
              <a:rPr lang="tr-TR" sz="3100" dirty="0" smtClean="0"/>
              <a:t>I</a:t>
            </a:r>
            <a:r>
              <a:rPr lang="en-US" sz="3100" dirty="0" smtClean="0"/>
              <a:t>S A</a:t>
            </a:r>
            <a:endParaRPr lang="tr-TR" sz="3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b="1" i="1" dirty="0" smtClean="0">
                <a:solidFill>
                  <a:srgbClr val="000066"/>
                </a:solidFill>
              </a:rPr>
              <a:t>R</a:t>
            </a:r>
            <a:r>
              <a:rPr lang="tr-TR" sz="3100" b="1" i="1" dirty="0" smtClean="0">
                <a:solidFill>
                  <a:srgbClr val="000066"/>
                </a:solidFill>
              </a:rPr>
              <a:t>I</a:t>
            </a:r>
            <a:r>
              <a:rPr lang="en-US" sz="3100" b="1" i="1" dirty="0" smtClean="0">
                <a:solidFill>
                  <a:srgbClr val="000066"/>
                </a:solidFill>
              </a:rPr>
              <a:t>BONUCLEOPROTE</a:t>
            </a:r>
            <a:r>
              <a:rPr lang="tr-TR" sz="3100" b="1" i="1" dirty="0" smtClean="0">
                <a:solidFill>
                  <a:srgbClr val="000066"/>
                </a:solidFill>
              </a:rPr>
              <a:t>I</a:t>
            </a:r>
            <a:r>
              <a:rPr lang="en-US" sz="3100" b="1" i="1" dirty="0" smtClean="0">
                <a:solidFill>
                  <a:srgbClr val="000066"/>
                </a:solidFill>
              </a:rPr>
              <a:t>N</a:t>
            </a:r>
            <a:endParaRPr lang="tr-TR" sz="3100" b="1" dirty="0" smtClean="0">
              <a:solidFill>
                <a:srgbClr val="000066"/>
              </a:solidFill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dirty="0" smtClean="0"/>
              <a:t>W</a:t>
            </a:r>
            <a:r>
              <a:rPr lang="tr-TR" sz="3100" dirty="0" smtClean="0"/>
              <a:t>ITH </a:t>
            </a:r>
            <a:r>
              <a:rPr lang="en-US" sz="3100" dirty="0" smtClean="0"/>
              <a:t>AN RNA</a:t>
            </a:r>
            <a:r>
              <a:rPr lang="tr-TR" sz="3100" dirty="0" smtClean="0"/>
              <a:t>  MOLECULE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dirty="0" smtClean="0"/>
              <a:t>THAT</a:t>
            </a:r>
            <a:r>
              <a:rPr lang="tr-TR" sz="3100" dirty="0" smtClean="0"/>
              <a:t> </a:t>
            </a:r>
            <a:r>
              <a:rPr lang="en-US" sz="3100" dirty="0" smtClean="0"/>
              <a:t>SERVES AS THE</a:t>
            </a:r>
            <a:endParaRPr lang="tr-TR" sz="3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dirty="0" smtClean="0"/>
              <a:t>TEMPLATE</a:t>
            </a:r>
            <a:r>
              <a:rPr lang="tr-TR" sz="3100" dirty="0" smtClean="0"/>
              <a:t> </a:t>
            </a:r>
            <a:r>
              <a:rPr lang="en-US" sz="3100" dirty="0" smtClean="0"/>
              <a:t>FOR THE</a:t>
            </a:r>
            <a:endParaRPr lang="tr-TR" sz="3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dirty="0" smtClean="0"/>
              <a:t>SYNTHES</a:t>
            </a:r>
            <a:r>
              <a:rPr lang="tr-TR" sz="3100" dirty="0" smtClean="0"/>
              <a:t>I</a:t>
            </a:r>
            <a:r>
              <a:rPr lang="en-US" sz="3100" dirty="0" smtClean="0"/>
              <a:t>S OF </a:t>
            </a:r>
            <a:r>
              <a:rPr lang="tr-TR" sz="3100" dirty="0" smtClean="0"/>
              <a:t>I</a:t>
            </a:r>
            <a:r>
              <a:rPr lang="en-US" sz="3100" dirty="0" smtClean="0"/>
              <a:t>TS</a:t>
            </a:r>
            <a:endParaRPr lang="tr-TR" sz="3100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sz="3100" dirty="0" smtClean="0"/>
              <a:t>DNA</a:t>
            </a:r>
            <a:r>
              <a:rPr lang="tr-TR" sz="3100" dirty="0" smtClean="0"/>
              <a:t> </a:t>
            </a:r>
            <a:r>
              <a:rPr lang="en-US" sz="3100" dirty="0" smtClean="0"/>
              <a:t>COMPLEMENT</a:t>
            </a:r>
          </a:p>
        </p:txBody>
      </p:sp>
      <p:pic>
        <p:nvPicPr>
          <p:cNvPr id="53252" name="Picture 14" descr="11_17Figure-L.jpg                                              0029F49C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3641"/>
          <a:stretch>
            <a:fillRect/>
          </a:stretch>
        </p:blipFill>
        <p:spPr bwMode="auto">
          <a:xfrm>
            <a:off x="4800600" y="381000"/>
            <a:ext cx="3649663" cy="617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bro35125_1125"/>
          <p:cNvPicPr>
            <a:picLocks noChangeAspect="1" noChangeArrowheads="1"/>
          </p:cNvPicPr>
          <p:nvPr/>
        </p:nvPicPr>
        <p:blipFill>
          <a:blip r:embed="rId2" cstate="print"/>
          <a:srcRect b="83858"/>
          <a:stretch>
            <a:fillRect/>
          </a:stretch>
        </p:blipFill>
        <p:spPr bwMode="auto">
          <a:xfrm>
            <a:off x="3141663" y="228600"/>
            <a:ext cx="4967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AutoShape 3"/>
          <p:cNvSpPr>
            <a:spLocks noChangeArrowheads="1"/>
          </p:cNvSpPr>
          <p:nvPr/>
        </p:nvSpPr>
        <p:spPr bwMode="auto">
          <a:xfrm>
            <a:off x="1700213" y="2125663"/>
            <a:ext cx="1525587" cy="304800"/>
          </a:xfrm>
          <a:prstGeom prst="wedgeRectCallout">
            <a:avLst>
              <a:gd name="adj1" fmla="val 31463"/>
              <a:gd name="adj2" fmla="val -211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pPr algn="ctr" eaLnBrk="0" hangingPunct="0"/>
            <a:r>
              <a:rPr lang="en-US" sz="1200" b="1" dirty="0" smtClean="0"/>
              <a:t>B</a:t>
            </a:r>
            <a:r>
              <a:rPr lang="tr-TR" sz="1200" b="1" dirty="0" smtClean="0"/>
              <a:t>INDING</a:t>
            </a:r>
            <a:endParaRPr lang="en-US" sz="1200" b="1" dirty="0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1220788" y="4525963"/>
            <a:ext cx="1905000" cy="304800"/>
          </a:xfrm>
          <a:prstGeom prst="wedgeRectCallout">
            <a:avLst>
              <a:gd name="adj1" fmla="val 51574"/>
              <a:gd name="adj2" fmla="val -467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pPr algn="ctr" eaLnBrk="0" hangingPunct="0"/>
            <a:r>
              <a:rPr lang="en-US" sz="1200" b="1" dirty="0" err="1" smtClean="0"/>
              <a:t>Transl</a:t>
            </a:r>
            <a:r>
              <a:rPr lang="tr-TR" sz="1200" b="1" dirty="0" err="1" smtClean="0"/>
              <a:t>ocation</a:t>
            </a:r>
            <a:endParaRPr lang="en-US" sz="1200" b="1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51288" y="1524000"/>
            <a:ext cx="4157662" cy="1295400"/>
            <a:chOff x="2768" y="1066"/>
            <a:chExt cx="2912" cy="907"/>
          </a:xfrm>
        </p:grpSpPr>
        <p:pic>
          <p:nvPicPr>
            <p:cNvPr id="78873" name="Picture 6" descr="bro35125_1125"/>
            <p:cNvPicPr>
              <a:picLocks noChangeAspect="1" noChangeArrowheads="1"/>
            </p:cNvPicPr>
            <p:nvPr/>
          </p:nvPicPr>
          <p:blipFill>
            <a:blip r:embed="rId2" cstate="print"/>
            <a:srcRect l="65964" t="16142" b="67715"/>
            <a:stretch>
              <a:fillRect/>
            </a:stretch>
          </p:blipFill>
          <p:spPr bwMode="auto">
            <a:xfrm>
              <a:off x="4496" y="1066"/>
              <a:ext cx="1184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4" name="Picture 7" descr="bro35125_1125"/>
            <p:cNvPicPr>
              <a:picLocks noChangeAspect="1" noChangeArrowheads="1"/>
            </p:cNvPicPr>
            <p:nvPr/>
          </p:nvPicPr>
          <p:blipFill>
            <a:blip r:embed="rId2" cstate="print"/>
            <a:srcRect l="16296" t="16142" r="34036" b="74664"/>
            <a:stretch>
              <a:fillRect/>
            </a:stretch>
          </p:blipFill>
          <p:spPr bwMode="auto">
            <a:xfrm>
              <a:off x="2768" y="1066"/>
              <a:ext cx="1728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8854" name="Picture 8" descr="bro35125_1125"/>
          <p:cNvPicPr>
            <a:picLocks noChangeAspect="1" noChangeArrowheads="1"/>
          </p:cNvPicPr>
          <p:nvPr/>
        </p:nvPicPr>
        <p:blipFill>
          <a:blip r:embed="rId2" cstate="print"/>
          <a:srcRect l="19060" t="25638" r="32503" b="66096"/>
          <a:stretch>
            <a:fillRect/>
          </a:stretch>
        </p:blipFill>
        <p:spPr bwMode="auto">
          <a:xfrm>
            <a:off x="4089400" y="2286000"/>
            <a:ext cx="24050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141663" y="2743200"/>
            <a:ext cx="4967287" cy="1524000"/>
            <a:chOff x="1248" y="1728"/>
            <a:chExt cx="3129" cy="960"/>
          </a:xfrm>
        </p:grpSpPr>
        <p:pic>
          <p:nvPicPr>
            <p:cNvPr id="78869" name="Picture 10" descr="bro35125_1125"/>
            <p:cNvPicPr>
              <a:picLocks noChangeAspect="1" noChangeArrowheads="1"/>
            </p:cNvPicPr>
            <p:nvPr/>
          </p:nvPicPr>
          <p:blipFill>
            <a:blip r:embed="rId2" cstate="print"/>
            <a:srcRect t="31335" b="56320"/>
            <a:stretch>
              <a:fillRect/>
            </a:stretch>
          </p:blipFill>
          <p:spPr bwMode="auto">
            <a:xfrm>
              <a:off x="1248" y="1728"/>
              <a:ext cx="3129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0" name="Picture 11" descr="bro35125_1125"/>
            <p:cNvPicPr>
              <a:picLocks noChangeAspect="1" noChangeArrowheads="1"/>
            </p:cNvPicPr>
            <p:nvPr/>
          </p:nvPicPr>
          <p:blipFill>
            <a:blip r:embed="rId2" cstate="print"/>
            <a:srcRect l="64430" t="42729" b="49675"/>
            <a:stretch>
              <a:fillRect/>
            </a:stretch>
          </p:blipFill>
          <p:spPr bwMode="auto">
            <a:xfrm>
              <a:off x="3264" y="2304"/>
              <a:ext cx="111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71" name="Rectangle 12"/>
            <p:cNvSpPr>
              <a:spLocks noChangeArrowheads="1"/>
            </p:cNvSpPr>
            <p:nvPr/>
          </p:nvSpPr>
          <p:spPr bwMode="auto">
            <a:xfrm>
              <a:off x="3168" y="249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8872" name="Rectangle 13"/>
            <p:cNvSpPr>
              <a:spLocks noChangeArrowheads="1"/>
            </p:cNvSpPr>
            <p:nvPr/>
          </p:nvSpPr>
          <p:spPr bwMode="auto">
            <a:xfrm>
              <a:off x="3264" y="2592"/>
              <a:ext cx="288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78856" name="Rectangle 14"/>
          <p:cNvSpPr>
            <a:spLocks noChangeArrowheads="1"/>
          </p:cNvSpPr>
          <p:nvPr/>
        </p:nvSpPr>
        <p:spPr bwMode="auto">
          <a:xfrm rot="-258242">
            <a:off x="3808413" y="4191000"/>
            <a:ext cx="468312" cy="3508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522663" y="4267200"/>
            <a:ext cx="4586287" cy="1524000"/>
            <a:chOff x="1488" y="2688"/>
            <a:chExt cx="2889" cy="960"/>
          </a:xfrm>
        </p:grpSpPr>
        <p:pic>
          <p:nvPicPr>
            <p:cNvPr id="78866" name="Picture 16" descr="bro35125_1125"/>
            <p:cNvPicPr>
              <a:picLocks noChangeAspect="1" noChangeArrowheads="1"/>
            </p:cNvPicPr>
            <p:nvPr/>
          </p:nvPicPr>
          <p:blipFill>
            <a:blip r:embed="rId2" cstate="print"/>
            <a:srcRect l="7671" t="50327" b="38278"/>
            <a:stretch>
              <a:fillRect/>
            </a:stretch>
          </p:blipFill>
          <p:spPr bwMode="auto">
            <a:xfrm>
              <a:off x="1488" y="2688"/>
              <a:ext cx="2889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7" name="Picture 17" descr="bro35125_1125"/>
            <p:cNvPicPr>
              <a:picLocks noChangeAspect="1" noChangeArrowheads="1"/>
            </p:cNvPicPr>
            <p:nvPr/>
          </p:nvPicPr>
          <p:blipFill>
            <a:blip r:embed="rId2" cstate="print"/>
            <a:srcRect l="64430" t="61720" b="30682"/>
            <a:stretch>
              <a:fillRect/>
            </a:stretch>
          </p:blipFill>
          <p:spPr bwMode="auto">
            <a:xfrm>
              <a:off x="3264" y="3264"/>
              <a:ext cx="1113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8" name="Rectangle 18"/>
            <p:cNvSpPr>
              <a:spLocks noChangeArrowheads="1"/>
            </p:cNvSpPr>
            <p:nvPr/>
          </p:nvSpPr>
          <p:spPr bwMode="auto">
            <a:xfrm rot="2504371">
              <a:off x="3053" y="3340"/>
              <a:ext cx="432" cy="2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pic>
        <p:nvPicPr>
          <p:cNvPr id="78865" name="Picture 21" descr="bro35125_1125"/>
          <p:cNvPicPr>
            <a:picLocks noChangeAspect="1" noChangeArrowheads="1"/>
          </p:cNvPicPr>
          <p:nvPr/>
        </p:nvPicPr>
        <p:blipFill>
          <a:blip r:embed="rId2" cstate="print"/>
          <a:srcRect l="35283" t="61720" r="61649" b="28783"/>
          <a:stretch>
            <a:fillRect/>
          </a:stretch>
        </p:blipFill>
        <p:spPr bwMode="auto">
          <a:xfrm>
            <a:off x="4599843" y="5181600"/>
            <a:ext cx="29442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9" name="Picture 22" descr="bro35125_1125"/>
          <p:cNvPicPr>
            <a:picLocks noChangeAspect="1" noChangeArrowheads="1"/>
          </p:cNvPicPr>
          <p:nvPr/>
        </p:nvPicPr>
        <p:blipFill>
          <a:blip r:embed="rId2" cstate="print"/>
          <a:srcRect t="70267" b="20238"/>
          <a:stretch>
            <a:fillRect/>
          </a:stretch>
        </p:blipFill>
        <p:spPr bwMode="auto">
          <a:xfrm>
            <a:off x="3141663" y="5867400"/>
            <a:ext cx="4967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60" name="AutoShape 23"/>
          <p:cNvSpPr>
            <a:spLocks noChangeArrowheads="1"/>
          </p:cNvSpPr>
          <p:nvPr/>
        </p:nvSpPr>
        <p:spPr bwMode="auto">
          <a:xfrm>
            <a:off x="7713663" y="6248400"/>
            <a:ext cx="1371600" cy="304800"/>
          </a:xfrm>
          <a:prstGeom prst="wedgeRectCallout">
            <a:avLst>
              <a:gd name="adj1" fmla="val -82176"/>
              <a:gd name="adj2" fmla="val -20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pPr algn="ctr" eaLnBrk="0" hangingPunct="0"/>
            <a:r>
              <a:rPr lang="en-US" sz="1200" b="1" dirty="0"/>
              <a:t>RNA </a:t>
            </a:r>
            <a:r>
              <a:rPr lang="en-US" sz="1200" b="1" dirty="0" smtClean="0"/>
              <a:t>primer</a:t>
            </a:r>
            <a:endParaRPr lang="en-US" sz="1200" b="1" dirty="0"/>
          </a:p>
        </p:txBody>
      </p:sp>
      <p:sp>
        <p:nvSpPr>
          <p:cNvPr id="78861" name="AutoShape 24"/>
          <p:cNvSpPr>
            <a:spLocks noChangeArrowheads="1"/>
          </p:cNvSpPr>
          <p:nvPr/>
        </p:nvSpPr>
        <p:spPr bwMode="auto">
          <a:xfrm>
            <a:off x="1425575" y="2947988"/>
            <a:ext cx="1982788" cy="617537"/>
          </a:xfrm>
          <a:prstGeom prst="wedgeRectCallout">
            <a:avLst>
              <a:gd name="adj1" fmla="val 49782"/>
              <a:gd name="adj2" fmla="val -74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pPr algn="ctr" eaLnBrk="0" hangingPunct="0"/>
            <a:r>
              <a:rPr lang="en-US" sz="1200" b="1" dirty="0"/>
              <a:t> </a:t>
            </a:r>
            <a:r>
              <a:rPr lang="en-US" sz="1200" b="1" dirty="0" smtClean="0"/>
              <a:t>P</a:t>
            </a:r>
            <a:r>
              <a:rPr lang="tr-TR" sz="1200" b="1" dirty="0" smtClean="0"/>
              <a:t>OLYMERIZATION</a:t>
            </a:r>
            <a:endParaRPr lang="en-US" sz="1200" b="1" dirty="0"/>
          </a:p>
          <a:p>
            <a:pPr algn="ctr" eaLnBrk="0" hangingPunct="0"/>
            <a:r>
              <a:rPr lang="en-US" sz="1200" b="1" dirty="0"/>
              <a:t>Reverse </a:t>
            </a:r>
            <a:r>
              <a:rPr lang="en-US" sz="1200" b="1" dirty="0" err="1" smtClean="0"/>
              <a:t>tran</a:t>
            </a:r>
            <a:r>
              <a:rPr lang="tr-TR" sz="1200" b="1" dirty="0" err="1" smtClean="0"/>
              <a:t>scriptase</a:t>
            </a:r>
            <a:endParaRPr lang="en-US" sz="1200" b="1" dirty="0"/>
          </a:p>
        </p:txBody>
      </p:sp>
      <p:pic>
        <p:nvPicPr>
          <p:cNvPr id="78863" name="Picture 26" descr="bro35125_1125"/>
          <p:cNvPicPr>
            <a:picLocks noChangeAspect="1" noChangeArrowheads="1"/>
          </p:cNvPicPr>
          <p:nvPr/>
        </p:nvPicPr>
        <p:blipFill>
          <a:blip r:embed="rId2" cstate="print"/>
          <a:srcRect l="31734" t="43680" r="25496" b="47775"/>
          <a:stretch>
            <a:fillRect/>
          </a:stretch>
        </p:blipFill>
        <p:spPr bwMode="auto">
          <a:xfrm>
            <a:off x="4718050" y="3735388"/>
            <a:ext cx="21240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tr-TR" sz="2800" dirty="0" smtClean="0">
                <a:solidFill>
                  <a:srgbClr val="00B0F0"/>
                </a:solidFill>
              </a:rPr>
              <a:t>SIMILAR ENZYMES FUNCTION FOR</a:t>
            </a:r>
          </a:p>
          <a:p>
            <a:pPr>
              <a:buNone/>
            </a:pPr>
            <a:r>
              <a:rPr lang="tr-TR" sz="2800" dirty="0" smtClean="0">
                <a:solidFill>
                  <a:srgbClr val="00B0F0"/>
                </a:solidFill>
              </a:rPr>
              <a:t>TELOMERIC SEQUENCES IN ALMOST ALL</a:t>
            </a:r>
          </a:p>
          <a:p>
            <a:pPr>
              <a:buNone/>
            </a:pPr>
            <a:r>
              <a:rPr lang="tr-TR" sz="2800" dirty="0" smtClean="0">
                <a:solidFill>
                  <a:srgbClr val="00B0F0"/>
                </a:solidFill>
              </a:rPr>
              <a:t>EUKARYOTES</a:t>
            </a:r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TELOMERIC SEQUENCES HAVE BEEN HIGHLY</a:t>
            </a:r>
          </a:p>
          <a:p>
            <a:pPr>
              <a:buNone/>
            </a:pPr>
            <a:r>
              <a:rPr lang="tr-TR" sz="2800" dirty="0" smtClean="0">
                <a:solidFill>
                  <a:schemeClr val="accent6">
                    <a:lumMod val="75000"/>
                  </a:schemeClr>
                </a:solidFill>
              </a:rPr>
              <a:t>CONSERVED THROUGHOUT EVOLUTION</a:t>
            </a:r>
            <a:r>
              <a:rPr lang="tr-TR" sz="2800" dirty="0" smtClean="0"/>
              <a:t> </a:t>
            </a:r>
          </a:p>
          <a:p>
            <a:pPr>
              <a:buNone/>
            </a:pPr>
            <a:endParaRPr lang="tr-TR" sz="1200" dirty="0" smtClean="0"/>
          </a:p>
          <a:p>
            <a:pPr>
              <a:buNone/>
            </a:pPr>
            <a:r>
              <a:rPr lang="tr-TR" sz="2800" dirty="0" smtClean="0">
                <a:solidFill>
                  <a:srgbClr val="339933"/>
                </a:solidFill>
              </a:rPr>
              <a:t>TELOMERE SHORTENING HAS BEEN LINKED</a:t>
            </a:r>
          </a:p>
          <a:p>
            <a:pPr>
              <a:buNone/>
            </a:pPr>
            <a:r>
              <a:rPr lang="tr-TR" sz="2800" dirty="0" smtClean="0">
                <a:solidFill>
                  <a:srgbClr val="339933"/>
                </a:solidFill>
              </a:rPr>
              <a:t>TO THE MOLECULAR MECHANISMS INVOLVED</a:t>
            </a:r>
          </a:p>
          <a:p>
            <a:pPr>
              <a:buNone/>
            </a:pPr>
            <a:r>
              <a:rPr lang="tr-TR" sz="2800" dirty="0" smtClean="0">
                <a:solidFill>
                  <a:srgbClr val="339933"/>
                </a:solidFill>
              </a:rPr>
              <a:t>IN CELLULAR AGING</a:t>
            </a:r>
          </a:p>
          <a:p>
            <a:pPr>
              <a:buNone/>
            </a:pPr>
            <a:endParaRPr lang="tr-TR" sz="1200" dirty="0" smtClean="0">
              <a:solidFill>
                <a:srgbClr val="339933"/>
              </a:solidFill>
            </a:endParaRPr>
          </a:p>
          <a:p>
            <a:pPr>
              <a:buNone/>
            </a:pPr>
            <a:r>
              <a:rPr lang="tr-TR" sz="2800" dirty="0" smtClean="0">
                <a:solidFill>
                  <a:srgbClr val="FF3300"/>
                </a:solidFill>
              </a:rPr>
              <a:t>IN FACT IN MOST OF THE EUKARYOTIC</a:t>
            </a:r>
          </a:p>
          <a:p>
            <a:pPr>
              <a:buNone/>
            </a:pPr>
            <a:r>
              <a:rPr lang="tr-TR" sz="2800" dirty="0" smtClean="0">
                <a:solidFill>
                  <a:srgbClr val="FF3300"/>
                </a:solidFill>
              </a:rPr>
              <a:t>SOMATIC CELLS TELOMERASE IS NOT ACTIVE  </a:t>
            </a:r>
            <a:endParaRPr lang="tr-TR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11_05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772400" cy="65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ro35125_1120"/>
          <p:cNvPicPr>
            <a:picLocks noChangeAspect="1" noChangeArrowheads="1"/>
          </p:cNvPicPr>
          <p:nvPr/>
        </p:nvPicPr>
        <p:blipFill>
          <a:blip r:embed="rId2" cstate="print"/>
          <a:srcRect l="4445" r="60001" b="36072"/>
          <a:stretch>
            <a:fillRect/>
          </a:stretch>
        </p:blipFill>
        <p:spPr bwMode="auto">
          <a:xfrm>
            <a:off x="533400" y="1282700"/>
            <a:ext cx="2438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bro35125_1120"/>
          <p:cNvPicPr>
            <a:picLocks noChangeAspect="1" noChangeArrowheads="1"/>
          </p:cNvPicPr>
          <p:nvPr/>
        </p:nvPicPr>
        <p:blipFill>
          <a:blip r:embed="rId2" cstate="print"/>
          <a:srcRect l="39999" t="57249" r="31111" b="36072"/>
          <a:stretch>
            <a:fillRect/>
          </a:stretch>
        </p:blipFill>
        <p:spPr bwMode="auto">
          <a:xfrm>
            <a:off x="3657600" y="5854700"/>
            <a:ext cx="198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0400" y="1206500"/>
            <a:ext cx="1219200" cy="4648200"/>
            <a:chOff x="2304" y="192"/>
            <a:chExt cx="768" cy="2928"/>
          </a:xfrm>
        </p:grpSpPr>
        <p:pic>
          <p:nvPicPr>
            <p:cNvPr id="60427" name="Picture 5" descr="bro35125_1120"/>
            <p:cNvPicPr>
              <a:picLocks noChangeAspect="1" noChangeArrowheads="1"/>
            </p:cNvPicPr>
            <p:nvPr/>
          </p:nvPicPr>
          <p:blipFill>
            <a:blip r:embed="rId2" cstate="print"/>
            <a:srcRect l="39999" r="42223" b="41797"/>
            <a:stretch>
              <a:fillRect/>
            </a:stretch>
          </p:blipFill>
          <p:spPr bwMode="auto">
            <a:xfrm>
              <a:off x="2304" y="192"/>
              <a:ext cx="768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8" name="Rectangle 6"/>
            <p:cNvSpPr>
              <a:spLocks noChangeArrowheads="1"/>
            </p:cNvSpPr>
            <p:nvPr/>
          </p:nvSpPr>
          <p:spPr bwMode="auto">
            <a:xfrm>
              <a:off x="2928" y="576"/>
              <a:ext cx="144" cy="76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257800" y="1206500"/>
            <a:ext cx="838200" cy="4648200"/>
            <a:chOff x="3024" y="192"/>
            <a:chExt cx="528" cy="2928"/>
          </a:xfrm>
        </p:grpSpPr>
        <p:pic>
          <p:nvPicPr>
            <p:cNvPr id="60425" name="Picture 8" descr="bro35125_1120"/>
            <p:cNvPicPr>
              <a:picLocks noChangeAspect="1" noChangeArrowheads="1"/>
            </p:cNvPicPr>
            <p:nvPr/>
          </p:nvPicPr>
          <p:blipFill>
            <a:blip r:embed="rId2" cstate="print"/>
            <a:srcRect l="56667" r="31111" b="41797"/>
            <a:stretch>
              <a:fillRect/>
            </a:stretch>
          </p:blipFill>
          <p:spPr bwMode="auto">
            <a:xfrm>
              <a:off x="3024" y="192"/>
              <a:ext cx="528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6" name="Rectangle 9"/>
            <p:cNvSpPr>
              <a:spLocks noChangeArrowheads="1"/>
            </p:cNvSpPr>
            <p:nvPr/>
          </p:nvSpPr>
          <p:spPr bwMode="auto">
            <a:xfrm>
              <a:off x="3024" y="1680"/>
              <a:ext cx="96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60422" name="AutoShape 10"/>
          <p:cNvSpPr>
            <a:spLocks noChangeArrowheads="1"/>
          </p:cNvSpPr>
          <p:nvPr/>
        </p:nvSpPr>
        <p:spPr bwMode="auto">
          <a:xfrm>
            <a:off x="3886200" y="2209800"/>
            <a:ext cx="1295400" cy="469900"/>
          </a:xfrm>
          <a:prstGeom prst="wedgeRectCallout">
            <a:avLst>
              <a:gd name="adj1" fmla="val -27388"/>
              <a:gd name="adj2" fmla="val -34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1433" tIns="45716" rIns="91433" bIns="45716"/>
          <a:lstStyle/>
          <a:p>
            <a:pPr algn="ctr" eaLnBrk="0" hangingPunct="0"/>
            <a:r>
              <a:rPr lang="tr-TR" sz="1000" b="1" dirty="0" smtClean="0"/>
              <a:t>BIDIRECTIONAL </a:t>
            </a:r>
            <a:r>
              <a:rPr lang="en-US" sz="1000" b="1" dirty="0" smtClean="0"/>
              <a:t> DNA</a:t>
            </a:r>
            <a:r>
              <a:rPr lang="tr-TR" sz="1000" b="1" dirty="0" smtClean="0"/>
              <a:t> SYNTHESIS</a:t>
            </a:r>
            <a:r>
              <a:rPr lang="en-US" sz="1000" b="1" dirty="0" smtClean="0"/>
              <a:t> </a:t>
            </a:r>
            <a:endParaRPr lang="en-US" sz="1000" b="1" dirty="0"/>
          </a:p>
        </p:txBody>
      </p:sp>
      <p:pic>
        <p:nvPicPr>
          <p:cNvPr id="60423" name="Picture 11" descr="bro35125_1120"/>
          <p:cNvPicPr>
            <a:picLocks noChangeAspect="1" noChangeArrowheads="1"/>
          </p:cNvPicPr>
          <p:nvPr/>
        </p:nvPicPr>
        <p:blipFill>
          <a:blip r:embed="rId2" cstate="print"/>
          <a:srcRect l="67778" b="36072"/>
          <a:stretch>
            <a:fillRect/>
          </a:stretch>
        </p:blipFill>
        <p:spPr bwMode="auto">
          <a:xfrm>
            <a:off x="6629400" y="1206500"/>
            <a:ext cx="2209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Rectangle 1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458200" cy="706437"/>
          </a:xfrm>
        </p:spPr>
        <p:txBody>
          <a:bodyPr/>
          <a:lstStyle/>
          <a:p>
            <a:pPr defTabSz="1016000" eaLnBrk="1" hangingPunct="1"/>
            <a:r>
              <a:rPr lang="tr-TR" sz="4000" dirty="0" smtClean="0"/>
              <a:t>MULTIPLE REPLICATION ORIGINS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457200"/>
            <a:ext cx="8610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600" dirty="0" smtClean="0"/>
              <a:t>EUKARYOT</a:t>
            </a:r>
            <a:r>
              <a:rPr lang="tr-TR" sz="2600" dirty="0" smtClean="0"/>
              <a:t>I</a:t>
            </a:r>
            <a:r>
              <a:rPr lang="en-US" sz="2600" dirty="0" smtClean="0"/>
              <a:t>C CHROMOSOMES CONTA</a:t>
            </a:r>
            <a:r>
              <a:rPr lang="tr-TR" sz="2600" dirty="0" smtClean="0"/>
              <a:t>I</a:t>
            </a:r>
            <a:r>
              <a:rPr lang="en-US" sz="2600" dirty="0" smtClean="0"/>
              <a:t>N MULT</a:t>
            </a:r>
            <a:r>
              <a:rPr lang="tr-TR" sz="2600" dirty="0" smtClean="0"/>
              <a:t>I</a:t>
            </a:r>
            <a:r>
              <a:rPr lang="en-US" sz="2600" dirty="0" smtClean="0"/>
              <a:t>PLE</a:t>
            </a:r>
            <a:endParaRPr lang="tr-TR" sz="2600" dirty="0" smtClean="0"/>
          </a:p>
          <a:p>
            <a:pPr eaLnBrk="1" hangingPunct="1">
              <a:buFont typeface="Arial" charset="0"/>
              <a:buNone/>
            </a:pPr>
            <a:r>
              <a:rPr lang="en-US" sz="2600" dirty="0" smtClean="0"/>
              <a:t>OR</a:t>
            </a:r>
            <a:r>
              <a:rPr lang="tr-TR" sz="2600" dirty="0" smtClean="0"/>
              <a:t>I</a:t>
            </a:r>
            <a:r>
              <a:rPr lang="en-US" sz="2600" dirty="0" smtClean="0"/>
              <a:t>G</a:t>
            </a:r>
            <a:r>
              <a:rPr lang="tr-TR" sz="2600" dirty="0" smtClean="0"/>
              <a:t>I</a:t>
            </a:r>
            <a:r>
              <a:rPr lang="en-US" sz="2600" dirty="0" smtClean="0"/>
              <a:t>NS OF REPL</a:t>
            </a:r>
            <a:r>
              <a:rPr lang="tr-TR" sz="2600" dirty="0" smtClean="0"/>
              <a:t>I</a:t>
            </a:r>
            <a:r>
              <a:rPr lang="en-US" sz="2600" dirty="0" smtClean="0"/>
              <a:t>CAT</a:t>
            </a:r>
            <a:r>
              <a:rPr lang="tr-TR" sz="2600" dirty="0" smtClean="0"/>
              <a:t>I</a:t>
            </a:r>
            <a:r>
              <a:rPr lang="en-US" sz="2600" dirty="0" smtClean="0"/>
              <a:t>ON TO ALLOW THE GENOME</a:t>
            </a:r>
            <a:endParaRPr lang="tr-TR" sz="2600" dirty="0" smtClean="0"/>
          </a:p>
          <a:p>
            <a:pPr eaLnBrk="1" hangingPunct="1">
              <a:buFont typeface="Arial" charset="0"/>
              <a:buNone/>
            </a:pPr>
            <a:r>
              <a:rPr lang="en-US" sz="2600" dirty="0" smtClean="0"/>
              <a:t>TO BE</a:t>
            </a:r>
            <a:r>
              <a:rPr lang="tr-TR" sz="2600" dirty="0" smtClean="0"/>
              <a:t> </a:t>
            </a:r>
            <a:r>
              <a:rPr lang="en-US" sz="2600" dirty="0" smtClean="0"/>
              <a:t>REPL</a:t>
            </a:r>
            <a:r>
              <a:rPr lang="tr-TR" sz="2600" dirty="0" smtClean="0"/>
              <a:t>I</a:t>
            </a:r>
            <a:r>
              <a:rPr lang="en-US" sz="2600" dirty="0" smtClean="0"/>
              <a:t>CATED</a:t>
            </a:r>
            <a:r>
              <a:rPr lang="tr-TR" sz="2600" dirty="0" smtClean="0"/>
              <a:t> I</a:t>
            </a:r>
            <a:r>
              <a:rPr lang="en-US" sz="2600" dirty="0" smtClean="0"/>
              <a:t>N A FEW HOURS</a:t>
            </a:r>
          </a:p>
        </p:txBody>
      </p:sp>
      <p:pic>
        <p:nvPicPr>
          <p:cNvPr id="47107" name="Picture 11" descr="11_14Figure-L.jpg                                              0029F49C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b="5577"/>
          <a:stretch>
            <a:fillRect/>
          </a:stretch>
        </p:blipFill>
        <p:spPr bwMode="auto">
          <a:xfrm>
            <a:off x="685800" y="2057400"/>
            <a:ext cx="7696200" cy="442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28600" y="457200"/>
            <a:ext cx="8610600" cy="5668963"/>
          </a:xfrm>
        </p:spPr>
        <p:txBody>
          <a:bodyPr/>
          <a:lstStyle/>
          <a:p>
            <a:pPr>
              <a:buNone/>
            </a:pPr>
            <a:r>
              <a:rPr lang="tr-TR" sz="3600" b="1" dirty="0" smtClean="0">
                <a:solidFill>
                  <a:srgbClr val="FF0000"/>
                </a:solidFill>
              </a:rPr>
              <a:t>MULTIPLE REPLICATION ORIGINS</a:t>
            </a:r>
          </a:p>
          <a:p>
            <a:pPr>
              <a:buNone/>
            </a:pPr>
            <a:r>
              <a:rPr lang="tr-TR" sz="3000" dirty="0" smtClean="0"/>
              <a:t>IS ESSENTIAL FOR THE COMPLETE GENOME</a:t>
            </a:r>
          </a:p>
          <a:p>
            <a:pPr>
              <a:buNone/>
            </a:pPr>
            <a:r>
              <a:rPr lang="tr-TR" sz="3000" dirty="0" smtClean="0"/>
              <a:t>TO BE REPLICATED IN A REASONABLE TIME</a:t>
            </a:r>
          </a:p>
          <a:p>
            <a:pPr>
              <a:buNone/>
            </a:pPr>
            <a:r>
              <a:rPr lang="tr-TR" sz="3000" dirty="0" smtClean="0"/>
              <a:t>THERE ARE DIFFERENT NUMBER OF</a:t>
            </a:r>
          </a:p>
          <a:p>
            <a:pPr>
              <a:buNone/>
            </a:pPr>
            <a:r>
              <a:rPr lang="tr-TR" sz="3000" dirty="0" smtClean="0"/>
              <a:t>REPLICONS PER GENOME </a:t>
            </a:r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tr-TR" sz="3000" dirty="0" err="1" smtClean="0"/>
              <a:t>Ex</a:t>
            </a:r>
            <a:r>
              <a:rPr lang="tr-TR" sz="3000" dirty="0" smtClean="0"/>
              <a:t>: </a:t>
            </a:r>
            <a:r>
              <a:rPr lang="tr-TR" sz="3000" dirty="0" err="1" smtClean="0"/>
              <a:t>Yeast</a:t>
            </a:r>
            <a:r>
              <a:rPr lang="tr-TR" sz="3000" dirty="0" smtClean="0"/>
              <a:t> (S. </a:t>
            </a:r>
            <a:r>
              <a:rPr lang="tr-TR" sz="3000" dirty="0" err="1" smtClean="0"/>
              <a:t>cerevisiae</a:t>
            </a:r>
            <a:r>
              <a:rPr lang="tr-TR" sz="3000" dirty="0" smtClean="0"/>
              <a:t>) has 250-400 </a:t>
            </a:r>
            <a:r>
              <a:rPr lang="tr-TR" sz="3000" dirty="0" err="1" smtClean="0"/>
              <a:t>replicons</a:t>
            </a:r>
            <a:endParaRPr lang="tr-TR" sz="3000" dirty="0" smtClean="0"/>
          </a:p>
          <a:p>
            <a:pPr>
              <a:buNone/>
            </a:pPr>
            <a:r>
              <a:rPr lang="tr-TR" sz="3000" dirty="0" smtClean="0"/>
              <a:t>	   </a:t>
            </a:r>
            <a:r>
              <a:rPr lang="tr-TR" sz="3000" dirty="0" err="1" smtClean="0"/>
              <a:t>Mammalian</a:t>
            </a:r>
            <a:r>
              <a:rPr lang="tr-TR" sz="3000" dirty="0" smtClean="0"/>
              <a:t> </a:t>
            </a:r>
            <a:r>
              <a:rPr lang="tr-TR" sz="3000" dirty="0" err="1" smtClean="0"/>
              <a:t>cells</a:t>
            </a:r>
            <a:r>
              <a:rPr lang="tr-TR" sz="3000" dirty="0" smtClean="0"/>
              <a:t> </a:t>
            </a:r>
            <a:r>
              <a:rPr lang="tr-TR" sz="3000" dirty="0" err="1" smtClean="0"/>
              <a:t>have</a:t>
            </a:r>
            <a:r>
              <a:rPr lang="tr-TR" sz="3000" dirty="0" smtClean="0"/>
              <a:t> 25.000 </a:t>
            </a:r>
            <a:r>
              <a:rPr lang="tr-TR" sz="3000" dirty="0" err="1" smtClean="0"/>
              <a:t>replicons</a:t>
            </a:r>
            <a:endParaRPr lang="tr-TR" sz="3000" dirty="0" smtClean="0"/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tr-TR" sz="3000" dirty="0" smtClean="0"/>
              <a:t>REPLICATION ORIGINS ARE CALLED AS</a:t>
            </a:r>
          </a:p>
          <a:p>
            <a:pPr>
              <a:buNone/>
            </a:pPr>
            <a:r>
              <a:rPr lang="tr-TR" sz="3000" b="1" dirty="0" smtClean="0">
                <a:solidFill>
                  <a:srgbClr val="00B050"/>
                </a:solidFill>
              </a:rPr>
              <a:t>AUTONOMOUSLY REPLICATING SEQUENCES</a:t>
            </a:r>
          </a:p>
          <a:p>
            <a:pPr>
              <a:buNone/>
            </a:pPr>
            <a:r>
              <a:rPr lang="tr-TR" sz="3000" b="1" dirty="0" smtClean="0">
                <a:solidFill>
                  <a:srgbClr val="00B050"/>
                </a:solidFill>
              </a:rPr>
              <a:t>(</a:t>
            </a:r>
            <a:r>
              <a:rPr lang="tr-TR" sz="3000" b="1" dirty="0" err="1" smtClean="0">
                <a:solidFill>
                  <a:srgbClr val="00B050"/>
                </a:solidFill>
              </a:rPr>
              <a:t>ARSs</a:t>
            </a:r>
            <a:r>
              <a:rPr lang="tr-TR" sz="3000" b="1" dirty="0" smtClean="0">
                <a:solidFill>
                  <a:srgbClr val="00B05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1000" y="457200"/>
            <a:ext cx="8534400" cy="5821363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ALL  </a:t>
            </a:r>
            <a:r>
              <a:rPr lang="tr-TR" b="1" dirty="0" err="1" smtClean="0">
                <a:solidFill>
                  <a:srgbClr val="00B050"/>
                </a:solidFill>
              </a:rPr>
              <a:t>ARSs</a:t>
            </a:r>
            <a:r>
              <a:rPr lang="tr-TR" dirty="0" smtClean="0"/>
              <a:t>  ARE INITIALLY BOUND BY A</a:t>
            </a:r>
          </a:p>
          <a:p>
            <a:pPr>
              <a:buNone/>
            </a:pPr>
            <a:r>
              <a:rPr lang="tr-TR" dirty="0" smtClean="0"/>
              <a:t>GROUP OF SPECIFIC PROTEINS WHICH</a:t>
            </a:r>
          </a:p>
          <a:p>
            <a:pPr>
              <a:buNone/>
            </a:pPr>
            <a:r>
              <a:rPr lang="tr-TR" dirty="0" smtClean="0"/>
              <a:t>IS CALLED AS </a:t>
            </a:r>
            <a:r>
              <a:rPr lang="tr-TR" b="1" dirty="0" smtClean="0">
                <a:solidFill>
                  <a:srgbClr val="0000CC"/>
                </a:solidFill>
              </a:rPr>
              <a:t>ORIGIN RECOGNITION</a:t>
            </a:r>
          </a:p>
          <a:p>
            <a:pPr>
              <a:buNone/>
            </a:pPr>
            <a:r>
              <a:rPr lang="tr-TR" b="1" dirty="0" smtClean="0">
                <a:solidFill>
                  <a:srgbClr val="0000CC"/>
                </a:solidFill>
              </a:rPr>
              <a:t>COMPLEX </a:t>
            </a:r>
            <a:r>
              <a:rPr lang="tr-TR" dirty="0" smtClean="0"/>
              <a:t>(</a:t>
            </a:r>
            <a:r>
              <a:rPr lang="tr-TR" b="1" dirty="0" smtClean="0">
                <a:solidFill>
                  <a:srgbClr val="0000CC"/>
                </a:solidFill>
              </a:rPr>
              <a:t>ORC</a:t>
            </a:r>
            <a:r>
              <a:rPr lang="tr-TR" dirty="0" smtClean="0"/>
              <a:t>)</a:t>
            </a:r>
          </a:p>
          <a:p>
            <a:pPr>
              <a:buNone/>
            </a:pPr>
            <a:r>
              <a:rPr lang="tr-TR" dirty="0" smtClean="0"/>
              <a:t>THESE COMPLEXES ARE FORMED IN </a:t>
            </a:r>
            <a:r>
              <a:rPr lang="tr-TR" b="1" dirty="0" smtClean="0">
                <a:solidFill>
                  <a:srgbClr val="CC00CC"/>
                </a:solidFill>
              </a:rPr>
              <a:t>G1</a:t>
            </a:r>
          </a:p>
          <a:p>
            <a:pPr>
              <a:buNone/>
            </a:pPr>
            <a:r>
              <a:rPr lang="tr-TR" dirty="0" smtClean="0"/>
              <a:t>PHASE OF CELL CYCLE BEFORE </a:t>
            </a:r>
            <a:r>
              <a:rPr lang="tr-TR" b="1" dirty="0" smtClean="0">
                <a:solidFill>
                  <a:srgbClr val="CC00CC"/>
                </a:solidFill>
              </a:rPr>
              <a:t>S </a:t>
            </a:r>
            <a:r>
              <a:rPr lang="tr-TR" dirty="0" smtClean="0"/>
              <a:t>PHASE</a:t>
            </a:r>
          </a:p>
          <a:p>
            <a:pPr>
              <a:buNone/>
            </a:pPr>
            <a:endParaRPr lang="tr-TR" sz="1000" dirty="0" smtClean="0"/>
          </a:p>
          <a:p>
            <a:pPr>
              <a:buNone/>
            </a:pPr>
            <a:r>
              <a:rPr lang="tr-TR" dirty="0" smtClean="0"/>
              <a:t>CELL CYCLE CONTROL PROTEINS</a:t>
            </a:r>
          </a:p>
          <a:p>
            <a:pPr>
              <a:buNone/>
            </a:pPr>
            <a:r>
              <a:rPr lang="tr-TR" b="1" dirty="0" smtClean="0">
                <a:solidFill>
                  <a:srgbClr val="FF3300"/>
                </a:solidFill>
              </a:rPr>
              <a:t>(KINASES)</a:t>
            </a:r>
            <a:r>
              <a:rPr lang="tr-TR" dirty="0" smtClean="0"/>
              <a:t> ARE ACTIVATED AND BIND TO</a:t>
            </a:r>
          </a:p>
          <a:p>
            <a:pPr>
              <a:buNone/>
            </a:pPr>
            <a:r>
              <a:rPr lang="tr-TR" dirty="0" err="1" smtClean="0"/>
              <a:t>ORCs</a:t>
            </a:r>
            <a:r>
              <a:rPr lang="tr-TR" dirty="0" smtClean="0"/>
              <a:t>, WHICH CAN BE ACCESSED BY DNA</a:t>
            </a:r>
          </a:p>
          <a:p>
            <a:pPr>
              <a:buNone/>
            </a:pPr>
            <a:r>
              <a:rPr lang="tr-TR" dirty="0" smtClean="0"/>
              <a:t>POLYMERASES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3952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914400"/>
            <a:ext cx="4572000" cy="456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81000" y="685800"/>
            <a:ext cx="8610600" cy="5440363"/>
          </a:xfrm>
        </p:spPr>
        <p:txBody>
          <a:bodyPr/>
          <a:lstStyle/>
          <a:p>
            <a:pPr>
              <a:buNone/>
            </a:pPr>
            <a:r>
              <a:rPr lang="tr-TR" dirty="0" smtClean="0">
                <a:solidFill>
                  <a:srgbClr val="7030A0"/>
                </a:solidFill>
              </a:rPr>
              <a:t>THE ACTIVATION INHIBITS REFORMATION</a:t>
            </a:r>
          </a:p>
          <a:p>
            <a:pPr>
              <a:buNone/>
            </a:pPr>
            <a:r>
              <a:rPr lang="tr-TR" dirty="0" smtClean="0">
                <a:solidFill>
                  <a:srgbClr val="7030A0"/>
                </a:solidFill>
              </a:rPr>
              <a:t>OF THE PREREPLICATION COMPLEX </a:t>
            </a:r>
          </a:p>
          <a:p>
            <a:pPr>
              <a:buNone/>
            </a:pPr>
            <a:r>
              <a:rPr lang="tr-TR" dirty="0" smtClean="0">
                <a:solidFill>
                  <a:srgbClr val="7030A0"/>
                </a:solidFill>
              </a:rPr>
              <a:t>ONCE DNA SYNTHESIS HAS BEEN</a:t>
            </a:r>
          </a:p>
          <a:p>
            <a:pPr>
              <a:buNone/>
            </a:pPr>
            <a:r>
              <a:rPr lang="tr-TR" dirty="0" smtClean="0">
                <a:solidFill>
                  <a:srgbClr val="7030A0"/>
                </a:solidFill>
              </a:rPr>
              <a:t>COMPLETED AT EACH REPLICON</a:t>
            </a:r>
          </a:p>
          <a:p>
            <a:pPr>
              <a:buNone/>
            </a:pPr>
            <a:r>
              <a:rPr lang="tr-TR" dirty="0" smtClean="0"/>
              <a:t>	</a:t>
            </a:r>
          </a:p>
          <a:p>
            <a:pPr>
              <a:buNone/>
            </a:pPr>
            <a:r>
              <a:rPr lang="tr-TR" dirty="0" smtClean="0">
                <a:solidFill>
                  <a:srgbClr val="FF3300"/>
                </a:solidFill>
              </a:rPr>
              <a:t>THIS MECHANISM ENSURES THAT</a:t>
            </a:r>
          </a:p>
          <a:p>
            <a:pPr>
              <a:buNone/>
            </a:pPr>
            <a:r>
              <a:rPr lang="tr-TR" dirty="0" smtClean="0">
                <a:solidFill>
                  <a:srgbClr val="FF3300"/>
                </a:solidFill>
              </a:rPr>
              <a:t>REPLICATION ONLY OCCURS ONCE</a:t>
            </a:r>
          </a:p>
          <a:p>
            <a:pPr>
              <a:buNone/>
            </a:pPr>
            <a:r>
              <a:rPr lang="tr-TR" dirty="0" smtClean="0">
                <a:solidFill>
                  <a:srgbClr val="FF3300"/>
                </a:solidFill>
              </a:rPr>
              <a:t>ALONG EACH STRECH OF DNA DURING</a:t>
            </a:r>
          </a:p>
          <a:p>
            <a:pPr>
              <a:buNone/>
            </a:pPr>
            <a:r>
              <a:rPr lang="tr-TR" dirty="0" smtClean="0">
                <a:solidFill>
                  <a:srgbClr val="FF3300"/>
                </a:solidFill>
              </a:rPr>
              <a:t>CELL CYCLE</a:t>
            </a:r>
            <a:endParaRPr lang="tr-TR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4648200"/>
            <a:ext cx="8610600" cy="2057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3 DNA POLYMERASES ARE </a:t>
            </a:r>
            <a:r>
              <a:rPr lang="tr-TR" sz="2800" dirty="0" smtClean="0"/>
              <a:t>I</a:t>
            </a:r>
            <a:r>
              <a:rPr lang="en-US" sz="2800" dirty="0" smtClean="0"/>
              <a:t>NVOLVED </a:t>
            </a:r>
            <a:r>
              <a:rPr lang="tr-TR" sz="2800" dirty="0" smtClean="0"/>
              <a:t>I</a:t>
            </a:r>
            <a:r>
              <a:rPr lang="en-US" sz="2800" dirty="0" smtClean="0"/>
              <a:t>N</a:t>
            </a:r>
            <a:endParaRPr lang="tr-TR" sz="2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REPL</a:t>
            </a:r>
            <a:r>
              <a:rPr lang="tr-TR" sz="2800" dirty="0" smtClean="0"/>
              <a:t>I</a:t>
            </a:r>
            <a:r>
              <a:rPr lang="en-US" sz="2800" dirty="0" smtClean="0"/>
              <a:t>CAT</a:t>
            </a:r>
            <a:r>
              <a:rPr lang="tr-TR" sz="2800" dirty="0" smtClean="0"/>
              <a:t>I</a:t>
            </a:r>
            <a:r>
              <a:rPr lang="en-US" sz="2800" dirty="0" smtClean="0"/>
              <a:t>ON OF NUCLEAR DNA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1 </a:t>
            </a:r>
            <a:r>
              <a:rPr lang="tr-TR" sz="2800" dirty="0" smtClean="0"/>
              <a:t>I</a:t>
            </a:r>
            <a:r>
              <a:rPr lang="en-US" sz="2800" dirty="0" smtClean="0"/>
              <a:t>NVOLVES M</a:t>
            </a:r>
            <a:r>
              <a:rPr lang="tr-TR" sz="2800" dirty="0" smtClean="0"/>
              <a:t>I</a:t>
            </a:r>
            <a:r>
              <a:rPr lang="en-US" sz="2800" dirty="0" smtClean="0"/>
              <a:t>TOCHONDR</a:t>
            </a:r>
            <a:r>
              <a:rPr lang="tr-TR" sz="2800" dirty="0" smtClean="0"/>
              <a:t>I</a:t>
            </a:r>
            <a:r>
              <a:rPr lang="en-US" sz="2800" dirty="0" smtClean="0"/>
              <a:t>AL DNA</a:t>
            </a:r>
            <a:r>
              <a:rPr lang="tr-TR" sz="2800" dirty="0" smtClean="0"/>
              <a:t> </a:t>
            </a:r>
            <a:r>
              <a:rPr lang="en-US" sz="2800" dirty="0" smtClean="0"/>
              <a:t>REPL</a:t>
            </a:r>
            <a:r>
              <a:rPr lang="tr-TR" sz="2800" dirty="0" smtClean="0"/>
              <a:t>I</a:t>
            </a:r>
            <a:r>
              <a:rPr lang="en-US" sz="2800" dirty="0" smtClean="0"/>
              <a:t>CAT</a:t>
            </a:r>
            <a:r>
              <a:rPr lang="tr-TR" sz="2800" dirty="0" smtClean="0"/>
              <a:t>I</a:t>
            </a:r>
            <a:r>
              <a:rPr lang="en-US" sz="2800" dirty="0" smtClean="0"/>
              <a:t>ON</a:t>
            </a:r>
            <a:r>
              <a:rPr lang="tr-TR" sz="2800" dirty="0" smtClean="0"/>
              <a:t> 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OTHERS ARE </a:t>
            </a:r>
            <a:r>
              <a:rPr lang="tr-TR" sz="2800" dirty="0" smtClean="0"/>
              <a:t>I</a:t>
            </a:r>
            <a:r>
              <a:rPr lang="en-US" sz="2800" dirty="0" smtClean="0"/>
              <a:t>NVOLVED </a:t>
            </a:r>
            <a:r>
              <a:rPr lang="tr-TR" sz="2800" dirty="0" smtClean="0"/>
              <a:t>I</a:t>
            </a:r>
            <a:r>
              <a:rPr lang="en-US" sz="2800" dirty="0" smtClean="0"/>
              <a:t>N REPA</a:t>
            </a:r>
            <a:r>
              <a:rPr lang="tr-TR" sz="2800" dirty="0" smtClean="0"/>
              <a:t>I</a:t>
            </a:r>
            <a:r>
              <a:rPr lang="en-US" sz="2800" dirty="0" smtClean="0"/>
              <a:t>R</a:t>
            </a:r>
            <a:r>
              <a:rPr lang="tr-TR" sz="2800" dirty="0" smtClean="0"/>
              <a:t> </a:t>
            </a:r>
            <a:r>
              <a:rPr lang="en-US" sz="2800" dirty="0" smtClean="0"/>
              <a:t>PROCESSES</a:t>
            </a:r>
          </a:p>
        </p:txBody>
      </p:sp>
      <p:pic>
        <p:nvPicPr>
          <p:cNvPr id="48131" name="Picture 11" descr="11_T05Table-L.jpg                                              0029F49CMacintosh HD                   ABA78158:"/>
          <p:cNvPicPr>
            <a:picLocks noChangeAspect="1" noChangeArrowheads="1"/>
          </p:cNvPicPr>
          <p:nvPr/>
        </p:nvPicPr>
        <p:blipFill>
          <a:blip r:embed="rId2" cstate="print"/>
          <a:srcRect t="18847" b="10078"/>
          <a:stretch>
            <a:fillRect/>
          </a:stretch>
        </p:blipFill>
        <p:spPr bwMode="auto">
          <a:xfrm>
            <a:off x="304800" y="838200"/>
            <a:ext cx="8543925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Dikdörtgen"/>
          <p:cNvSpPr/>
          <p:nvPr/>
        </p:nvSpPr>
        <p:spPr>
          <a:xfrm>
            <a:off x="381000" y="228600"/>
            <a:ext cx="685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tr-TR" sz="3000" b="1" dirty="0" smtClean="0">
                <a:solidFill>
                  <a:srgbClr val="FF3300"/>
                </a:solidFill>
              </a:rPr>
              <a:t>EUKARYOTIC DNA POLYMERASES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Özel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</TotalTime>
  <Words>669</Words>
  <Application>Microsoft Office PowerPoint</Application>
  <PresentationFormat>Ekran Gösterisi 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Arial</vt:lpstr>
      <vt:lpstr>Symbol</vt:lpstr>
      <vt:lpstr>Times</vt:lpstr>
      <vt:lpstr>Times New Roman</vt:lpstr>
      <vt:lpstr>Wingdings</vt:lpstr>
      <vt:lpstr>Ofis Teması</vt:lpstr>
      <vt:lpstr>DNA REPLICATION II</vt:lpstr>
      <vt:lpstr>PowerPoint Sunusu</vt:lpstr>
      <vt:lpstr>MULTIPLE REPLICATION ORIGINS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DNA Polymerase Switching</vt:lpstr>
      <vt:lpstr>PowerPoint Sunusu</vt:lpstr>
      <vt:lpstr>PowerPoint Sunusu</vt:lpstr>
      <vt:lpstr>PowerPoint Sunusu</vt:lpstr>
      <vt:lpstr>PowerPoint Sunusu</vt:lpstr>
      <vt:lpstr>Telomeres protect chromosome ends </vt:lpstr>
      <vt:lpstr>T-Loop in Telomeres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EMU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Notes with Key Figures PowerPoint® Presentation for  Concepts of Genetics Eighth Edition Klug, Cummings, Spencer</dc:title>
  <dc:creator>ctt</dc:creator>
  <cp:lastModifiedBy>Tuba Ertürk</cp:lastModifiedBy>
  <cp:revision>122</cp:revision>
  <dcterms:modified xsi:type="dcterms:W3CDTF">2018-10-01T22:12:57Z</dcterms:modified>
</cp:coreProperties>
</file>