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61" r:id="rId4"/>
    <p:sldId id="263" r:id="rId5"/>
    <p:sldId id="348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9" r:id="rId18"/>
    <p:sldId id="281" r:id="rId19"/>
    <p:sldId id="283" r:id="rId20"/>
    <p:sldId id="284" r:id="rId21"/>
    <p:sldId id="286" r:id="rId22"/>
    <p:sldId id="287" r:id="rId23"/>
    <p:sldId id="290" r:id="rId24"/>
    <p:sldId id="288" r:id="rId25"/>
    <p:sldId id="289" r:id="rId26"/>
    <p:sldId id="293" r:id="rId27"/>
    <p:sldId id="294" r:id="rId28"/>
    <p:sldId id="297" r:id="rId29"/>
    <p:sldId id="298" r:id="rId30"/>
    <p:sldId id="299" r:id="rId31"/>
    <p:sldId id="300" r:id="rId32"/>
    <p:sldId id="301" r:id="rId33"/>
    <p:sldId id="353" r:id="rId34"/>
    <p:sldId id="354" r:id="rId35"/>
    <p:sldId id="302" r:id="rId36"/>
    <p:sldId id="304" r:id="rId37"/>
    <p:sldId id="306" r:id="rId38"/>
    <p:sldId id="307" r:id="rId39"/>
    <p:sldId id="349" r:id="rId40"/>
    <p:sldId id="309" r:id="rId41"/>
    <p:sldId id="313" r:id="rId42"/>
    <p:sldId id="316" r:id="rId43"/>
    <p:sldId id="351" r:id="rId44"/>
    <p:sldId id="318" r:id="rId45"/>
    <p:sldId id="352" r:id="rId46"/>
    <p:sldId id="324" r:id="rId47"/>
    <p:sldId id="355" r:id="rId48"/>
    <p:sldId id="356" r:id="rId49"/>
    <p:sldId id="357" r:id="rId50"/>
    <p:sldId id="325" r:id="rId51"/>
    <p:sldId id="326" r:id="rId52"/>
    <p:sldId id="327" r:id="rId53"/>
    <p:sldId id="329" r:id="rId54"/>
    <p:sldId id="331" r:id="rId55"/>
    <p:sldId id="333" r:id="rId56"/>
    <p:sldId id="334" r:id="rId57"/>
    <p:sldId id="335" r:id="rId58"/>
    <p:sldId id="336" r:id="rId59"/>
    <p:sldId id="337" r:id="rId60"/>
    <p:sldId id="339" r:id="rId61"/>
    <p:sldId id="341" r:id="rId62"/>
    <p:sldId id="342" r:id="rId63"/>
    <p:sldId id="343" r:id="rId64"/>
    <p:sldId id="344" r:id="rId65"/>
    <p:sldId id="345" r:id="rId66"/>
    <p:sldId id="346" r:id="rId67"/>
    <p:sldId id="358" r:id="rId68"/>
  </p:sldIdLst>
  <p:sldSz cx="9144000" cy="6858000" type="screen4x3"/>
  <p:notesSz cx="1001395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67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937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672255" y="0"/>
            <a:ext cx="433937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A5B56-B63F-4180-A2B7-2ADDEF1145A3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3937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672255" y="6513910"/>
            <a:ext cx="433937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26C1-4349-4EDE-928B-744755CAAD3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937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672255" y="0"/>
            <a:ext cx="433937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5A18F-6565-461D-BE48-CE6EA1BB2CA7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1001395" y="3257550"/>
            <a:ext cx="801116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3937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672255" y="6513910"/>
            <a:ext cx="433937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1F44-4A03-472B-BD9C-9CC104841C3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9D84E-CF10-4F5F-BE7F-24BB0051FEEB}" type="slidenum">
              <a:rPr lang="en-US"/>
              <a:pPr/>
              <a:t>3</a:t>
            </a:fld>
            <a:endParaRPr lang="en-US"/>
          </a:p>
        </p:txBody>
      </p:sp>
      <p:sp>
        <p:nvSpPr>
          <p:cNvPr id="518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3EA76-AC3F-4A7E-A540-EAAA8508759B}" type="slidenum">
              <a:rPr lang="en-US"/>
              <a:pPr/>
              <a:t>27</a:t>
            </a:fld>
            <a:endParaRPr lang="en-US"/>
          </a:p>
        </p:txBody>
      </p:sp>
      <p:sp>
        <p:nvSpPr>
          <p:cNvPr id="52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C5DBB-5EBE-40BF-956F-78676F942DBA}" type="slidenum">
              <a:rPr lang="en-US"/>
              <a:pPr/>
              <a:t>28</a:t>
            </a:fld>
            <a:endParaRPr lang="en-US"/>
          </a:p>
        </p:txBody>
      </p:sp>
      <p:sp>
        <p:nvSpPr>
          <p:cNvPr id="52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1A03F-61B9-4B6A-AAC3-65D330A71F79}" type="slidenum">
              <a:rPr lang="en-US"/>
              <a:pPr/>
              <a:t>30</a:t>
            </a:fld>
            <a:endParaRPr lang="en-US"/>
          </a:p>
        </p:txBody>
      </p:sp>
      <p:sp>
        <p:nvSpPr>
          <p:cNvPr id="523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D3619-3794-4777-901E-CC204B510016}" type="slidenum">
              <a:rPr lang="en-US"/>
              <a:pPr/>
              <a:t>31</a:t>
            </a:fld>
            <a:endParaRPr lang="en-US"/>
          </a:p>
        </p:txBody>
      </p:sp>
      <p:sp>
        <p:nvSpPr>
          <p:cNvPr id="523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EC670-AFC2-4B2A-BCB2-E24C658EEDD6}" type="slidenum">
              <a:rPr lang="en-US"/>
              <a:pPr/>
              <a:t>32</a:t>
            </a:fld>
            <a:endParaRPr lang="en-US"/>
          </a:p>
        </p:txBody>
      </p:sp>
      <p:sp>
        <p:nvSpPr>
          <p:cNvPr id="523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Figure 10.12b </a:t>
            </a:r>
            <a:r>
              <a:rPr lang="en-US" dirty="0"/>
              <a:t>(a) </a:t>
            </a:r>
            <a:r>
              <a:rPr lang="en-US" dirty="0" smtClean="0"/>
              <a:t>(</a:t>
            </a:r>
            <a:r>
              <a:rPr lang="en-US" dirty="0"/>
              <a:t>b</a:t>
            </a:r>
            <a:r>
              <a:rPr lang="en-US" dirty="0" smtClean="0"/>
              <a:t>).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7FE3-D15B-4D20-BB96-11482CC12643}" type="slidenum">
              <a:rPr lang="tr-TR"/>
              <a:pPr/>
              <a:t>33</a:t>
            </a:fld>
            <a:endParaRPr lang="tr-TR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92475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5194" y="3257550"/>
            <a:ext cx="7343563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84322-49C4-4369-AD92-8A3D77F91D48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524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F5E74-7687-47AF-AA86-A8C3B909861C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524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94EDF-1BD3-463F-A89B-AA89A76B9B94}" type="slidenum">
              <a:rPr lang="en-US"/>
              <a:pPr/>
              <a:t>40</a:t>
            </a:fld>
            <a:endParaRPr lang="en-US"/>
          </a:p>
        </p:txBody>
      </p:sp>
      <p:sp>
        <p:nvSpPr>
          <p:cNvPr id="525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FB1E0-E0B8-4933-80DD-B3034CABCF6C}" type="slidenum">
              <a:rPr lang="en-US"/>
              <a:pPr/>
              <a:t>41</a:t>
            </a:fld>
            <a:endParaRPr lang="en-US"/>
          </a:p>
        </p:txBody>
      </p:sp>
      <p:sp>
        <p:nvSpPr>
          <p:cNvPr id="52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2715B-430E-45EB-A02C-CD5E506B1DD5}" type="slidenum">
              <a:rPr lang="en-US"/>
              <a:pPr/>
              <a:t>7</a:t>
            </a:fld>
            <a:endParaRPr lang="en-US"/>
          </a:p>
        </p:txBody>
      </p:sp>
      <p:sp>
        <p:nvSpPr>
          <p:cNvPr id="51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99C7E-D55A-4728-BDB8-A5AC49B9A22E}" type="slidenum">
              <a:rPr lang="en-US"/>
              <a:pPr/>
              <a:t>43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0B941-4821-41E0-B302-0FE90CDC6109}" type="slidenum">
              <a:rPr lang="en-US"/>
              <a:pPr/>
              <a:t>44</a:t>
            </a:fld>
            <a:endParaRPr lang="en-US"/>
          </a:p>
        </p:txBody>
      </p:sp>
      <p:sp>
        <p:nvSpPr>
          <p:cNvPr id="526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40B47-277C-4814-8D48-FCD92790DADB}" type="slidenum">
              <a:rPr lang="en-US"/>
              <a:pPr/>
              <a:t>45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D5760-C4D9-403F-B908-27B691DF6D15}" type="slidenum">
              <a:rPr lang="en-US"/>
              <a:pPr/>
              <a:t>52</a:t>
            </a:fld>
            <a:endParaRPr lang="en-US"/>
          </a:p>
        </p:txBody>
      </p:sp>
      <p:sp>
        <p:nvSpPr>
          <p:cNvPr id="527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10.4 RNA Characterization</a:t>
            </a:r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7F3C0-358B-4D74-8893-A3819F5F2D32}" type="slidenum">
              <a:rPr lang="en-US"/>
              <a:pPr/>
              <a:t>55</a:t>
            </a:fld>
            <a:endParaRPr lang="en-US"/>
          </a:p>
        </p:txBody>
      </p:sp>
      <p:sp>
        <p:nvSpPr>
          <p:cNvPr id="528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FBE00-89DE-4FE4-9F34-B871B6FB32EF}" type="slidenum">
              <a:rPr lang="en-US"/>
              <a:pPr/>
              <a:t>57</a:t>
            </a:fld>
            <a:endParaRPr lang="en-US"/>
          </a:p>
        </p:txBody>
      </p:sp>
      <p:sp>
        <p:nvSpPr>
          <p:cNvPr id="528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Figure </a:t>
            </a:r>
            <a:r>
              <a:rPr lang="it-IT" dirty="0" smtClean="0"/>
              <a:t>10.20</a:t>
            </a:r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66930-62D0-4161-A6B0-F9F0D6A26D21}" type="slidenum">
              <a:rPr lang="en-US"/>
              <a:pPr/>
              <a:t>59</a:t>
            </a:fld>
            <a:endParaRPr lang="en-US"/>
          </a:p>
        </p:txBody>
      </p:sp>
      <p:sp>
        <p:nvSpPr>
          <p:cNvPr id="529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DA37C-B905-448E-9B88-91FDDE4DE7DF}" type="slidenum">
              <a:rPr lang="en-US"/>
              <a:pPr/>
              <a:t>60</a:t>
            </a:fld>
            <a:endParaRPr lang="en-US"/>
          </a:p>
        </p:txBody>
      </p:sp>
      <p:sp>
        <p:nvSpPr>
          <p:cNvPr id="529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9341C-498B-43BC-8024-EBD1B0B16B41}" type="slidenum">
              <a:rPr lang="en-US"/>
              <a:pPr/>
              <a:t>61</a:t>
            </a:fld>
            <a:endParaRPr lang="en-US"/>
          </a:p>
        </p:txBody>
      </p:sp>
      <p:sp>
        <p:nvSpPr>
          <p:cNvPr id="529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5269D-CB58-475A-8243-3C2004E8B814}" type="slidenum">
              <a:rPr lang="en-US"/>
              <a:pPr/>
              <a:t>62</a:t>
            </a:fld>
            <a:endParaRPr lang="en-US"/>
          </a:p>
        </p:txBody>
      </p:sp>
      <p:sp>
        <p:nvSpPr>
          <p:cNvPr id="530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5F3DE-D39F-48B6-AFCA-E08303C346D5}" type="slidenum">
              <a:rPr lang="en-US"/>
              <a:pPr/>
              <a:t>9</a:t>
            </a:fld>
            <a:endParaRPr lang="en-US"/>
          </a:p>
        </p:txBody>
      </p:sp>
      <p:sp>
        <p:nvSpPr>
          <p:cNvPr id="519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EBEC6-CAEF-4315-ADC9-4BDD5BB84346}" type="slidenum">
              <a:rPr lang="en-US"/>
              <a:pPr/>
              <a:t>63</a:t>
            </a:fld>
            <a:endParaRPr lang="en-US"/>
          </a:p>
        </p:txBody>
      </p:sp>
      <p:sp>
        <p:nvSpPr>
          <p:cNvPr id="530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Figure </a:t>
            </a:r>
            <a:r>
              <a:rPr lang="it-IT" dirty="0" smtClean="0"/>
              <a:t>10.25</a:t>
            </a:r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388E9-8D82-4A5F-B5BF-A095C93B73FB}" type="slidenum">
              <a:rPr lang="en-US"/>
              <a:pPr/>
              <a:t>64</a:t>
            </a:fld>
            <a:endParaRPr lang="en-US"/>
          </a:p>
        </p:txBody>
      </p:sp>
      <p:sp>
        <p:nvSpPr>
          <p:cNvPr id="530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54133-0AB1-4C60-9413-747EDFC03D9E}" type="slidenum">
              <a:rPr lang="en-US"/>
              <a:pPr/>
              <a:t>66</a:t>
            </a:fld>
            <a:endParaRPr lang="en-US"/>
          </a:p>
        </p:txBody>
      </p:sp>
      <p:sp>
        <p:nvSpPr>
          <p:cNvPr id="530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0A300-3E78-4841-AD94-5E02C796D58E}" type="slidenum">
              <a:rPr lang="en-US"/>
              <a:pPr/>
              <a:t>11</a:t>
            </a:fld>
            <a:endParaRPr lang="en-US"/>
          </a:p>
        </p:txBody>
      </p:sp>
      <p:sp>
        <p:nvSpPr>
          <p:cNvPr id="51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55C90-4EC0-40B5-947E-7EC09148B838}" type="slidenum">
              <a:rPr lang="en-US"/>
              <a:pPr/>
              <a:t>12</a:t>
            </a:fld>
            <a:endParaRPr lang="en-US"/>
          </a:p>
        </p:txBody>
      </p:sp>
      <p:sp>
        <p:nvSpPr>
          <p:cNvPr id="51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1EA8A-6A03-4123-9AEE-0F2C2A1B392C}" type="slidenum">
              <a:rPr lang="en-US"/>
              <a:pPr/>
              <a:t>18</a:t>
            </a:fld>
            <a:endParaRPr lang="en-US"/>
          </a:p>
        </p:txBody>
      </p:sp>
      <p:sp>
        <p:nvSpPr>
          <p:cNvPr id="520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7AFC2-87B7-4175-8825-3C37151F2FE2}" type="slidenum">
              <a:rPr lang="en-US"/>
              <a:pPr/>
              <a:t>22</a:t>
            </a:fld>
            <a:endParaRPr lang="en-US"/>
          </a:p>
        </p:txBody>
      </p:sp>
      <p:sp>
        <p:nvSpPr>
          <p:cNvPr id="521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54007-EACF-4FD4-BD1E-693C6E7AB473}" type="slidenum">
              <a:rPr lang="en-US"/>
              <a:pPr/>
              <a:t>24</a:t>
            </a:fld>
            <a:endParaRPr lang="en-US"/>
          </a:p>
        </p:txBody>
      </p:sp>
      <p:sp>
        <p:nvSpPr>
          <p:cNvPr id="521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6756F-6F2A-4CDF-BD62-43248621B800}" type="slidenum">
              <a:rPr lang="en-US"/>
              <a:pPr/>
              <a:t>25</a:t>
            </a:fld>
            <a:endParaRPr lang="en-US"/>
          </a:p>
        </p:txBody>
      </p:sp>
      <p:sp>
        <p:nvSpPr>
          <p:cNvPr id="522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361D-459E-45A4-9DF6-99A2EA54D386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D3A6-2759-4706-8C4B-C5AB813D6C3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DNA STRUCTURE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AND ANALYSIS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5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0"/>
            <a:ext cx="8640960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sz="3900" b="1" dirty="0" smtClean="0">
                <a:solidFill>
                  <a:srgbClr val="FF0000"/>
                </a:solidFill>
              </a:rPr>
              <a:t>THE GENETIC MATERIAL?</a:t>
            </a:r>
            <a:endParaRPr lang="tr-TR" sz="3900" dirty="0" smtClean="0"/>
          </a:p>
          <a:p>
            <a:pPr>
              <a:buNone/>
            </a:pPr>
            <a:endParaRPr lang="tr-TR" sz="1700" dirty="0" smtClean="0"/>
          </a:p>
          <a:p>
            <a:pPr>
              <a:buNone/>
            </a:pPr>
            <a:r>
              <a:rPr lang="en-US" sz="3600" dirty="0" smtClean="0"/>
              <a:t>HERSHEY AND CHASE DEMONSTRATED THAT DNA,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AND NOT</a:t>
            </a:r>
            <a:r>
              <a:rPr lang="tr-TR" sz="3600" dirty="0" smtClean="0"/>
              <a:t> </a:t>
            </a:r>
            <a:r>
              <a:rPr lang="en-US" sz="3600" dirty="0" smtClean="0"/>
              <a:t>PROTE</a:t>
            </a:r>
            <a:r>
              <a:rPr lang="tr-TR" sz="3600" dirty="0" smtClean="0"/>
              <a:t>I</a:t>
            </a:r>
            <a:r>
              <a:rPr lang="en-US" sz="3600" dirty="0" smtClean="0"/>
              <a:t>N, ENTERS THE BACTER</a:t>
            </a:r>
            <a:r>
              <a:rPr lang="tr-TR" sz="3600" dirty="0" smtClean="0"/>
              <a:t>I</a:t>
            </a:r>
            <a:r>
              <a:rPr lang="en-US" sz="3600" dirty="0" smtClean="0"/>
              <a:t>AL CELL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DUR</a:t>
            </a:r>
            <a:r>
              <a:rPr lang="tr-TR" sz="3600" dirty="0" smtClean="0"/>
              <a:t>I</a:t>
            </a:r>
            <a:r>
              <a:rPr lang="en-US" sz="3600" dirty="0" smtClean="0"/>
              <a:t>NG BACTER</a:t>
            </a:r>
            <a:r>
              <a:rPr lang="tr-TR" sz="3600" dirty="0" smtClean="0"/>
              <a:t>I</a:t>
            </a:r>
            <a:r>
              <a:rPr lang="en-US" sz="3600" dirty="0" smtClean="0"/>
              <a:t>OPHAGE</a:t>
            </a:r>
            <a:r>
              <a:rPr lang="tr-TR" sz="3600" dirty="0" smtClean="0"/>
              <a:t> I</a:t>
            </a:r>
            <a:r>
              <a:rPr lang="en-US" sz="3600" dirty="0" smtClean="0"/>
              <a:t>NFECT</a:t>
            </a:r>
            <a:r>
              <a:rPr lang="tr-TR" sz="3600" dirty="0" smtClean="0"/>
              <a:t>I</a:t>
            </a:r>
            <a:r>
              <a:rPr lang="en-US" sz="3600" dirty="0" smtClean="0"/>
              <a:t>ON AND 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D</a:t>
            </a:r>
            <a:r>
              <a:rPr lang="tr-TR" sz="3600" dirty="0" smtClean="0"/>
              <a:t>I</a:t>
            </a:r>
            <a:r>
              <a:rPr lang="en-US" sz="3600" dirty="0" smtClean="0"/>
              <a:t>RECTS V</a:t>
            </a:r>
            <a:r>
              <a:rPr lang="tr-TR" sz="3600" dirty="0" smtClean="0"/>
              <a:t>I</a:t>
            </a:r>
            <a:r>
              <a:rPr lang="en-US" sz="3600" dirty="0" smtClean="0"/>
              <a:t>RAL REPRODUCT</a:t>
            </a:r>
            <a:r>
              <a:rPr lang="tr-TR" sz="3600" dirty="0" smtClean="0"/>
              <a:t>I</a:t>
            </a:r>
            <a:r>
              <a:rPr lang="en-US" sz="3600" dirty="0" smtClean="0"/>
              <a:t>ON </a:t>
            </a:r>
            <a:endParaRPr lang="tr-TR" sz="3600" dirty="0" smtClean="0"/>
          </a:p>
          <a:p>
            <a:pPr>
              <a:buNone/>
            </a:pP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FOLLOW</a:t>
            </a:r>
            <a:r>
              <a:rPr lang="tr-TR" sz="3600" dirty="0" smtClean="0"/>
              <a:t>I</a:t>
            </a:r>
            <a:r>
              <a:rPr lang="en-US" sz="3600" dirty="0" smtClean="0"/>
              <a:t>NG </a:t>
            </a:r>
            <a:r>
              <a:rPr lang="tr-TR" sz="3600" dirty="0" smtClean="0"/>
              <a:t>I</a:t>
            </a:r>
            <a:r>
              <a:rPr lang="en-US" sz="3600" dirty="0" smtClean="0"/>
              <a:t>NFECT</a:t>
            </a:r>
            <a:r>
              <a:rPr lang="tr-TR" sz="3600" dirty="0" smtClean="0"/>
              <a:t>I</a:t>
            </a:r>
            <a:r>
              <a:rPr lang="en-US" sz="3600" dirty="0" smtClean="0"/>
              <a:t>ON, THE V</a:t>
            </a:r>
            <a:r>
              <a:rPr lang="tr-TR" sz="3600" dirty="0" smtClean="0"/>
              <a:t>I</a:t>
            </a:r>
            <a:r>
              <a:rPr lang="en-US" sz="3600" dirty="0" smtClean="0"/>
              <a:t>RAL COMPONENT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“COMMANDEERS” THE</a:t>
            </a:r>
            <a:r>
              <a:rPr lang="tr-TR" sz="3600" dirty="0" smtClean="0"/>
              <a:t> C</a:t>
            </a:r>
            <a:r>
              <a:rPr lang="en-US" sz="3600" dirty="0" smtClean="0"/>
              <a:t>ELLULAR</a:t>
            </a:r>
            <a:r>
              <a:rPr lang="tr-TR" sz="3600" dirty="0" smtClean="0"/>
              <a:t> </a:t>
            </a:r>
            <a:r>
              <a:rPr lang="en-US" sz="3600" dirty="0" smtClean="0"/>
              <a:t>MACH</a:t>
            </a:r>
            <a:r>
              <a:rPr lang="tr-TR" sz="3600" dirty="0" smtClean="0"/>
              <a:t>I</a:t>
            </a:r>
            <a:r>
              <a:rPr lang="en-US" sz="3600" dirty="0" smtClean="0"/>
              <a:t>NERY OF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THE HOST AND CAUSES V</a:t>
            </a:r>
            <a:r>
              <a:rPr lang="tr-TR" sz="3600" dirty="0" smtClean="0"/>
              <a:t>I</a:t>
            </a:r>
            <a:r>
              <a:rPr lang="en-US" sz="3600" dirty="0" smtClean="0"/>
              <a:t>RAL REPRODUCT</a:t>
            </a:r>
            <a:r>
              <a:rPr lang="tr-TR" sz="3600" dirty="0" smtClean="0"/>
              <a:t>I</a:t>
            </a:r>
            <a:r>
              <a:rPr lang="en-US" sz="3600" dirty="0" smtClean="0"/>
              <a:t>ON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IN</a:t>
            </a:r>
            <a:r>
              <a:rPr lang="tr-TR" sz="3600" dirty="0" smtClean="0"/>
              <a:t> </a:t>
            </a:r>
            <a:r>
              <a:rPr lang="en-US" sz="3600" dirty="0" smtClean="0"/>
              <a:t>A REASONABLY</a:t>
            </a:r>
            <a:r>
              <a:rPr lang="tr-TR" sz="3600" dirty="0" smtClean="0"/>
              <a:t> </a:t>
            </a:r>
            <a:r>
              <a:rPr lang="en-US" sz="3600" dirty="0" smtClean="0"/>
              <a:t>SHORT T</a:t>
            </a:r>
            <a:r>
              <a:rPr lang="tr-TR" sz="3600" dirty="0" smtClean="0"/>
              <a:t>I</a:t>
            </a:r>
            <a:r>
              <a:rPr lang="en-US" sz="3600" dirty="0" smtClean="0"/>
              <a:t>ME, MANY NEW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PHAGES</a:t>
            </a:r>
            <a:r>
              <a:rPr lang="tr-TR" sz="3600" dirty="0" smtClean="0"/>
              <a:t> </a:t>
            </a:r>
            <a:r>
              <a:rPr lang="en-US" sz="3600" dirty="0" smtClean="0"/>
              <a:t>ARE CONSTRUCTED AND</a:t>
            </a:r>
            <a:r>
              <a:rPr lang="tr-TR" sz="3600" dirty="0" smtClean="0"/>
              <a:t> </a:t>
            </a:r>
            <a:r>
              <a:rPr lang="en-US" sz="3600" dirty="0" smtClean="0"/>
              <a:t>THE BACTER</a:t>
            </a:r>
            <a:r>
              <a:rPr lang="tr-TR" sz="3600" dirty="0" smtClean="0"/>
              <a:t>I</a:t>
            </a:r>
            <a:r>
              <a:rPr lang="en-US" sz="3600" dirty="0" smtClean="0"/>
              <a:t>AL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CELL </a:t>
            </a:r>
            <a:r>
              <a:rPr lang="tr-TR" sz="3600" dirty="0" smtClean="0"/>
              <a:t>I</a:t>
            </a:r>
            <a:r>
              <a:rPr lang="en-US" sz="3600" dirty="0" smtClean="0"/>
              <a:t>S</a:t>
            </a:r>
            <a:r>
              <a:rPr lang="tr-TR" sz="3600" dirty="0" smtClean="0"/>
              <a:t> </a:t>
            </a:r>
            <a:r>
              <a:rPr lang="en-US" sz="3600" dirty="0" smtClean="0"/>
              <a:t>LYSED, RELEAS</a:t>
            </a:r>
            <a:r>
              <a:rPr lang="tr-TR" sz="3600" dirty="0" smtClean="0"/>
              <a:t>I</a:t>
            </a:r>
            <a:r>
              <a:rPr lang="en-US" sz="3600" dirty="0" smtClean="0"/>
              <a:t>NG THE PROGENY</a:t>
            </a:r>
            <a:r>
              <a:rPr lang="tr-TR" sz="3600" dirty="0" smtClean="0"/>
              <a:t> </a:t>
            </a:r>
            <a:r>
              <a:rPr lang="en-US" sz="3600" dirty="0" smtClean="0"/>
              <a:t>V</a:t>
            </a:r>
            <a:r>
              <a:rPr lang="tr-TR" sz="3600" dirty="0" smtClean="0"/>
              <a:t>I</a:t>
            </a:r>
            <a:r>
              <a:rPr lang="en-US" sz="3600" dirty="0" smtClean="0"/>
              <a:t>RUSES</a:t>
            </a:r>
            <a:endParaRPr lang="tr-TR" sz="3600" dirty="0" smtClean="0"/>
          </a:p>
          <a:p>
            <a:pPr>
              <a:buNone/>
            </a:pPr>
            <a:r>
              <a:rPr lang="en-US" sz="3600" dirty="0" smtClean="0"/>
              <a:t>TH</a:t>
            </a:r>
            <a:r>
              <a:rPr lang="tr-TR" sz="3600" dirty="0" smtClean="0"/>
              <a:t>I</a:t>
            </a:r>
            <a:r>
              <a:rPr lang="en-US" sz="3600" dirty="0" smtClean="0"/>
              <a:t>S</a:t>
            </a:r>
            <a:r>
              <a:rPr lang="tr-TR" sz="3600" dirty="0" smtClean="0"/>
              <a:t> </a:t>
            </a:r>
            <a:r>
              <a:rPr lang="en-US" sz="3600" dirty="0" smtClean="0"/>
              <a:t>PROCESS </a:t>
            </a:r>
            <a:r>
              <a:rPr lang="tr-TR" sz="3600" dirty="0" smtClean="0"/>
              <a:t>I</a:t>
            </a:r>
            <a:r>
              <a:rPr lang="en-US" sz="3600" dirty="0" smtClean="0"/>
              <a:t>S REFERRED TO</a:t>
            </a:r>
            <a:r>
              <a:rPr lang="tr-TR" sz="3600" dirty="0" smtClean="0"/>
              <a:t> AS THE </a:t>
            </a:r>
            <a:r>
              <a:rPr lang="tr-TR" sz="3600" b="1" dirty="0" smtClean="0">
                <a:solidFill>
                  <a:srgbClr val="0070C0"/>
                </a:solidFill>
              </a:rPr>
              <a:t>LYTIC CYCLE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6813" name="Picture 13" descr="10_05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522288" y="304800"/>
            <a:ext cx="8097837" cy="6076527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043608" y="64886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Reproductive cycle of a T-even </a:t>
            </a:r>
            <a:r>
              <a:rPr lang="en-US" b="1" dirty="0" err="1" smtClean="0"/>
              <a:t>bacteriophage</a:t>
            </a:r>
            <a:r>
              <a:rPr lang="en-US" b="1" dirty="0" smtClean="0"/>
              <a:t>, as known in 1952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8861" name="Picture 13" descr="10_06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3641"/>
          <a:stretch>
            <a:fillRect/>
          </a:stretch>
        </p:blipFill>
        <p:spPr bwMode="auto">
          <a:xfrm>
            <a:off x="2163763" y="263525"/>
            <a:ext cx="4814887" cy="617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9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640960" cy="5616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TRANSFECT</a:t>
            </a:r>
            <a:r>
              <a:rPr lang="tr-TR" b="1" dirty="0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ON </a:t>
            </a:r>
            <a:r>
              <a:rPr lang="en-US" dirty="0" smtClean="0"/>
              <a:t>OF V</a:t>
            </a:r>
            <a:r>
              <a:rPr lang="tr-TR" dirty="0" smtClean="0"/>
              <a:t>I</a:t>
            </a:r>
            <a:r>
              <a:rPr lang="en-US" dirty="0" smtClean="0"/>
              <a:t>RAL DNA </a:t>
            </a:r>
            <a:r>
              <a:rPr lang="tr-TR" dirty="0" smtClean="0"/>
              <a:t>I</a:t>
            </a:r>
            <a:r>
              <a:rPr lang="en-US" dirty="0" smtClean="0"/>
              <a:t>NTO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BACTER</a:t>
            </a:r>
            <a:r>
              <a:rPr lang="tr-TR" dirty="0" smtClean="0"/>
              <a:t>I</a:t>
            </a:r>
            <a:r>
              <a:rPr lang="en-US" dirty="0" smtClean="0"/>
              <a:t>AL CELLS</a:t>
            </a:r>
            <a:r>
              <a:rPr lang="tr-TR" dirty="0" smtClean="0"/>
              <a:t> </a:t>
            </a:r>
            <a:r>
              <a:rPr lang="en-US" dirty="0" smtClean="0"/>
              <a:t>PROVED</a:t>
            </a:r>
            <a:r>
              <a:rPr lang="tr-TR" dirty="0" smtClean="0"/>
              <a:t> </a:t>
            </a:r>
            <a:r>
              <a:rPr lang="en-US" dirty="0" smtClean="0"/>
              <a:t>CONCLUS</a:t>
            </a:r>
            <a:r>
              <a:rPr lang="tr-TR" dirty="0" smtClean="0"/>
              <a:t>I</a:t>
            </a:r>
            <a:r>
              <a:rPr lang="en-US" dirty="0" smtClean="0"/>
              <a:t>VELY THAT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</a:t>
            </a:r>
            <a:r>
              <a:rPr lang="tr-TR" dirty="0" smtClean="0"/>
              <a:t>E </a:t>
            </a:r>
            <a:r>
              <a:rPr lang="en-US" dirty="0" smtClean="0"/>
              <a:t>V</a:t>
            </a:r>
            <a:r>
              <a:rPr lang="tr-TR" dirty="0" smtClean="0"/>
              <a:t>I</a:t>
            </a:r>
            <a:r>
              <a:rPr lang="en-US" dirty="0" smtClean="0"/>
              <a:t>RAL DNA</a:t>
            </a:r>
            <a:r>
              <a:rPr lang="tr-TR" dirty="0" smtClean="0"/>
              <a:t> </a:t>
            </a:r>
            <a:r>
              <a:rPr lang="en-US" dirty="0" smtClean="0"/>
              <a:t>ALONE</a:t>
            </a:r>
            <a:r>
              <a:rPr lang="tr-TR" dirty="0" smtClean="0"/>
              <a:t> </a:t>
            </a:r>
            <a:r>
              <a:rPr lang="en-US" dirty="0" smtClean="0"/>
              <a:t>CONTA</a:t>
            </a:r>
            <a:r>
              <a:rPr lang="tr-TR" dirty="0" smtClean="0"/>
              <a:t>I</a:t>
            </a:r>
            <a:r>
              <a:rPr lang="en-US" dirty="0" smtClean="0"/>
              <a:t>NS ALL THE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NECESSARY</a:t>
            </a:r>
            <a:r>
              <a:rPr lang="tr-TR" dirty="0" smtClean="0"/>
              <a:t> I</a:t>
            </a:r>
            <a:r>
              <a:rPr lang="en-US" dirty="0" smtClean="0"/>
              <a:t>NFORMAT</a:t>
            </a:r>
            <a:r>
              <a:rPr lang="tr-TR" dirty="0" smtClean="0"/>
              <a:t>I</a:t>
            </a:r>
            <a:r>
              <a:rPr lang="en-US" dirty="0" smtClean="0"/>
              <a:t>ON FOR</a:t>
            </a:r>
            <a:r>
              <a:rPr lang="tr-TR" dirty="0" smtClean="0"/>
              <a:t> </a:t>
            </a:r>
            <a:r>
              <a:rPr lang="en-US" dirty="0" smtClean="0"/>
              <a:t>PRODUCT</a:t>
            </a:r>
            <a:r>
              <a:rPr lang="tr-TR" dirty="0" smtClean="0"/>
              <a:t>I</a:t>
            </a:r>
            <a:r>
              <a:rPr lang="en-US" dirty="0" smtClean="0"/>
              <a:t>ON OF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MATURE V</a:t>
            </a:r>
            <a:r>
              <a:rPr lang="tr-TR" dirty="0" smtClean="0"/>
              <a:t>I</a:t>
            </a:r>
            <a:r>
              <a:rPr lang="en-US" dirty="0" smtClean="0"/>
              <a:t>RUSES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THESE EXPERIMENTS ALONG WITH THOSE OF</a:t>
            </a:r>
          </a:p>
          <a:p>
            <a:pPr>
              <a:buNone/>
            </a:pPr>
            <a:r>
              <a:rPr lang="tr-TR" dirty="0" smtClean="0"/>
              <a:t>AVERY AND HIS COLLEAGUES, PROVIDED</a:t>
            </a:r>
          </a:p>
          <a:p>
            <a:pPr>
              <a:buNone/>
            </a:pPr>
            <a:r>
              <a:rPr lang="tr-TR" dirty="0" smtClean="0"/>
              <a:t>CONVINCING EVIDENCE THAT DNA WAS THE</a:t>
            </a:r>
          </a:p>
          <a:p>
            <a:pPr>
              <a:buNone/>
            </a:pPr>
            <a:r>
              <a:rPr lang="tr-TR" b="1" dirty="0" smtClean="0">
                <a:solidFill>
                  <a:srgbClr val="7030A0"/>
                </a:solidFill>
              </a:rPr>
              <a:t>MOLECULE RESPONSIBLE FOR HEREDITY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THIS CONCLUSION HAS SINCE SERVED AS THE</a:t>
            </a:r>
          </a:p>
          <a:p>
            <a:pPr>
              <a:buNone/>
            </a:pPr>
            <a:r>
              <a:rPr lang="tr-TR" dirty="0" smtClean="0"/>
              <a:t>CORNERSTONE OF THE FIELD OF MOLECULAR</a:t>
            </a:r>
          </a:p>
          <a:p>
            <a:pPr>
              <a:buNone/>
            </a:pPr>
            <a:r>
              <a:rPr lang="tr-TR" dirty="0" smtClean="0"/>
              <a:t>GENETICS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4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IND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RECT AND D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RECT EV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DENCE</a:t>
            </a:r>
            <a:r>
              <a:rPr lang="tr-TR" b="1" dirty="0" smtClean="0">
                <a:solidFill>
                  <a:srgbClr val="FF0000"/>
                </a:solidFill>
              </a:rPr>
              <a:t>S</a:t>
            </a:r>
          </a:p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SUPPORT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CONCEPT THAT DNA IS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GENET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MATER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AL 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EUKARYOTES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1033463" indent="-1033463">
              <a:buFontTx/>
              <a:buNone/>
            </a:pPr>
            <a:endParaRPr lang="en-US" sz="2000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DNA </a:t>
            </a:r>
            <a:r>
              <a:rPr lang="tr-TR" dirty="0" smtClean="0"/>
              <a:t>I</a:t>
            </a:r>
            <a:r>
              <a:rPr lang="en-US" dirty="0" smtClean="0"/>
              <a:t>S FOUND ONLY WHERE THE PR</a:t>
            </a:r>
            <a:r>
              <a:rPr lang="tr-TR" dirty="0" smtClean="0"/>
              <a:t>I</a:t>
            </a:r>
            <a:r>
              <a:rPr lang="en-US" dirty="0" smtClean="0"/>
              <a:t>MARY GENET</a:t>
            </a:r>
            <a:r>
              <a:rPr lang="tr-TR" dirty="0" smtClean="0"/>
              <a:t>I</a:t>
            </a:r>
            <a:r>
              <a:rPr lang="en-US" dirty="0" smtClean="0"/>
              <a:t>C</a:t>
            </a:r>
            <a:r>
              <a:rPr lang="tr-TR" dirty="0" smtClean="0"/>
              <a:t> </a:t>
            </a:r>
            <a:r>
              <a:rPr lang="en-US" dirty="0" smtClean="0"/>
              <a:t>FUNCT</a:t>
            </a:r>
            <a:r>
              <a:rPr lang="tr-TR" dirty="0" smtClean="0"/>
              <a:t>I</a:t>
            </a:r>
            <a:r>
              <a:rPr lang="en-US" dirty="0" smtClean="0"/>
              <a:t>ON OCCURS</a:t>
            </a:r>
            <a:r>
              <a:rPr lang="tr-TR" dirty="0" smtClean="0"/>
              <a:t>. </a:t>
            </a:r>
            <a:r>
              <a:rPr lang="en-US" dirty="0" smtClean="0"/>
              <a:t>WHEREAS PROTE</a:t>
            </a: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tr-TR" dirty="0" smtClean="0"/>
              <a:t>I</a:t>
            </a:r>
            <a:r>
              <a:rPr lang="en-US" dirty="0" smtClean="0"/>
              <a:t>S FOUND</a:t>
            </a:r>
            <a:r>
              <a:rPr lang="tr-TR" dirty="0" smtClean="0"/>
              <a:t> </a:t>
            </a:r>
            <a:r>
              <a:rPr lang="en-US" dirty="0" smtClean="0"/>
              <a:t>THROUGHOUT THE CELL.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TH</a:t>
            </a:r>
            <a:r>
              <a:rPr lang="tr-TR" dirty="0" smtClean="0"/>
              <a:t>I</a:t>
            </a:r>
            <a:r>
              <a:rPr lang="en-US" dirty="0" smtClean="0"/>
              <a:t>S PROV</a:t>
            </a:r>
            <a:r>
              <a:rPr lang="tr-TR" dirty="0" smtClean="0"/>
              <a:t>I</a:t>
            </a:r>
            <a:r>
              <a:rPr lang="en-US" dirty="0" smtClean="0"/>
              <a:t>DES 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ND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RECT EV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DENCE </a:t>
            </a:r>
            <a:r>
              <a:rPr lang="en-US" dirty="0" smtClean="0"/>
              <a:t>FOR DNA AS THE GENET</a:t>
            </a:r>
            <a:r>
              <a:rPr lang="tr-TR" dirty="0" smtClean="0"/>
              <a:t>I</a:t>
            </a:r>
            <a:r>
              <a:rPr lang="en-US" dirty="0" smtClean="0"/>
              <a:t>C MATER</a:t>
            </a:r>
            <a:r>
              <a:rPr lang="tr-TR" dirty="0" smtClean="0"/>
              <a:t>I</a:t>
            </a:r>
            <a:r>
              <a:rPr lang="en-US" dirty="0" smtClean="0"/>
              <a:t>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64096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UV L</a:t>
            </a:r>
            <a:r>
              <a:rPr lang="tr-TR" sz="2800" b="1" dirty="0" smtClean="0"/>
              <a:t>I</a:t>
            </a:r>
            <a:r>
              <a:rPr lang="en-US" sz="2800" b="1" dirty="0" smtClean="0"/>
              <a:t>GHT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S CAPABLE OF </a:t>
            </a:r>
            <a:r>
              <a:rPr lang="tr-TR" sz="2800" dirty="0" smtClean="0"/>
              <a:t>I</a:t>
            </a:r>
            <a:r>
              <a:rPr lang="en-US" sz="2800" dirty="0" smtClean="0"/>
              <a:t>NDUC</a:t>
            </a:r>
            <a:r>
              <a:rPr lang="tr-TR" sz="2800" dirty="0" smtClean="0"/>
              <a:t>I</a:t>
            </a:r>
            <a:r>
              <a:rPr lang="en-US" sz="2800" dirty="0" smtClean="0"/>
              <a:t>NG</a:t>
            </a:r>
            <a:r>
              <a:rPr lang="tr-TR" sz="2800" dirty="0" smtClean="0"/>
              <a:t> </a:t>
            </a:r>
            <a:r>
              <a:rPr lang="en-US" sz="2800" dirty="0" smtClean="0"/>
              <a:t>MUTAT</a:t>
            </a:r>
            <a:r>
              <a:rPr lang="tr-TR" sz="2800" dirty="0" smtClean="0"/>
              <a:t>I</a:t>
            </a:r>
            <a:r>
              <a:rPr lang="en-US" sz="2800" dirty="0" smtClean="0"/>
              <a:t>ONS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GENET</a:t>
            </a:r>
            <a:r>
              <a:rPr lang="tr-TR" sz="2800" dirty="0" smtClean="0"/>
              <a:t>I</a:t>
            </a:r>
            <a:r>
              <a:rPr lang="en-US" sz="2800" dirty="0" smtClean="0"/>
              <a:t>C MATER</a:t>
            </a:r>
            <a:r>
              <a:rPr lang="tr-TR" sz="2800" dirty="0" smtClean="0"/>
              <a:t>I</a:t>
            </a:r>
            <a:r>
              <a:rPr lang="en-US" sz="2800" dirty="0" smtClean="0"/>
              <a:t>AL AND</a:t>
            </a:r>
            <a:r>
              <a:rPr lang="tr-TR" sz="2800" dirty="0" smtClean="0"/>
              <a:t> I</a:t>
            </a:r>
            <a:r>
              <a:rPr lang="en-US" sz="2800" dirty="0" smtClean="0"/>
              <a:t>S MOST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MUTAGEN</a:t>
            </a:r>
            <a:r>
              <a:rPr lang="tr-TR" sz="2800" dirty="0" smtClean="0"/>
              <a:t>I</a:t>
            </a:r>
            <a:r>
              <a:rPr lang="en-US" sz="2800" dirty="0" smtClean="0"/>
              <a:t>C AT</a:t>
            </a:r>
            <a:r>
              <a:rPr lang="tr-TR" sz="2800" dirty="0" smtClean="0"/>
              <a:t>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WAVELENGTH OF</a:t>
            </a:r>
            <a:r>
              <a:rPr lang="tr-TR" sz="2800" dirty="0" smtClean="0"/>
              <a:t> </a:t>
            </a:r>
            <a:r>
              <a:rPr lang="en-US" sz="2800" dirty="0" smtClean="0"/>
              <a:t>260</a:t>
            </a:r>
            <a:r>
              <a:rPr lang="tr-TR" sz="2800" dirty="0" err="1" smtClean="0"/>
              <a:t>nm</a:t>
            </a:r>
            <a:r>
              <a:rPr lang="tr-TR" sz="2800" dirty="0" smtClean="0"/>
              <a:t>.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en-US" sz="2800" dirty="0" smtClean="0"/>
              <a:t>DNA AND RNA ABSORB UV L</a:t>
            </a:r>
            <a:r>
              <a:rPr lang="tr-TR" sz="2800" dirty="0" smtClean="0"/>
              <a:t>I</a:t>
            </a:r>
            <a:r>
              <a:rPr lang="en-US" sz="2800" dirty="0" smtClean="0"/>
              <a:t>GHT MOST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STRONGLY AT</a:t>
            </a:r>
            <a:r>
              <a:rPr lang="tr-TR" sz="2800" dirty="0" smtClean="0"/>
              <a:t> </a:t>
            </a:r>
            <a:r>
              <a:rPr lang="en-US" sz="2800" dirty="0" smtClean="0"/>
              <a:t>260</a:t>
            </a:r>
            <a:r>
              <a:rPr lang="tr-TR" sz="2800" dirty="0" err="1" smtClean="0"/>
              <a:t>nm</a:t>
            </a:r>
            <a:r>
              <a:rPr lang="en-US" sz="2800" dirty="0" smtClean="0"/>
              <a:t>, BUT PROTE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 </a:t>
            </a:r>
            <a:r>
              <a:rPr lang="en-US" sz="2800" dirty="0" smtClean="0"/>
              <a:t>ABSORBS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MOST STRONGLY AT</a:t>
            </a:r>
            <a:r>
              <a:rPr lang="tr-TR" sz="2800" dirty="0" smtClean="0"/>
              <a:t> </a:t>
            </a:r>
            <a:r>
              <a:rPr lang="en-US" sz="2800" dirty="0" smtClean="0"/>
              <a:t>280</a:t>
            </a:r>
            <a:r>
              <a:rPr lang="tr-TR" sz="2800" dirty="0" err="1" smtClean="0"/>
              <a:t>nm</a:t>
            </a:r>
            <a:r>
              <a:rPr lang="en-US" sz="2800" dirty="0" smtClean="0"/>
              <a:t>, A</a:t>
            </a:r>
            <a:r>
              <a:rPr lang="tr-TR" sz="2800" dirty="0" smtClean="0"/>
              <a:t> </a:t>
            </a:r>
            <a:r>
              <a:rPr lang="en-US" sz="2800" dirty="0" smtClean="0"/>
              <a:t>WAVELENGTH AT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WH</a:t>
            </a:r>
            <a:r>
              <a:rPr lang="tr-TR" sz="2800" dirty="0" smtClean="0"/>
              <a:t>I</a:t>
            </a:r>
            <a:r>
              <a:rPr lang="en-US" sz="2800" dirty="0" smtClean="0"/>
              <a:t>CH NO S</a:t>
            </a:r>
            <a:r>
              <a:rPr lang="tr-TR" sz="2800" dirty="0" smtClean="0"/>
              <a:t>I</a:t>
            </a:r>
            <a:r>
              <a:rPr lang="en-US" sz="2800" dirty="0" smtClean="0"/>
              <a:t>GN</a:t>
            </a:r>
            <a:r>
              <a:rPr lang="tr-TR" sz="2800" dirty="0" smtClean="0"/>
              <a:t>I</a:t>
            </a:r>
            <a:r>
              <a:rPr lang="en-US" sz="2800" dirty="0" smtClean="0"/>
              <a:t>F</a:t>
            </a:r>
            <a:r>
              <a:rPr lang="tr-TR" sz="2800" dirty="0" smtClean="0"/>
              <a:t>I</a:t>
            </a:r>
            <a:r>
              <a:rPr lang="en-US" sz="2800" dirty="0" smtClean="0"/>
              <a:t>CANT</a:t>
            </a:r>
            <a:r>
              <a:rPr lang="tr-TR" sz="2800" dirty="0" smtClean="0"/>
              <a:t> </a:t>
            </a:r>
            <a:r>
              <a:rPr lang="en-US" sz="2800" dirty="0" smtClean="0"/>
              <a:t>MUTAGEN</a:t>
            </a:r>
            <a:r>
              <a:rPr lang="tr-TR" sz="2800" dirty="0" smtClean="0"/>
              <a:t>I</a:t>
            </a:r>
            <a:r>
              <a:rPr lang="en-US" sz="2800" dirty="0" smtClean="0"/>
              <a:t>C EFFECTS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ARE OBSERVED.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en-US" sz="2800" dirty="0" smtClean="0"/>
              <a:t>AGA</a:t>
            </a:r>
            <a:r>
              <a:rPr lang="tr-TR" sz="2800" dirty="0" smtClean="0"/>
              <a:t>I</a:t>
            </a:r>
            <a:r>
              <a:rPr lang="en-US" sz="2800" dirty="0" smtClean="0"/>
              <a:t>N, TH</a:t>
            </a:r>
            <a:r>
              <a:rPr lang="tr-TR" sz="2800" dirty="0" smtClean="0"/>
              <a:t>I</a:t>
            </a:r>
            <a:r>
              <a:rPr lang="en-US" sz="2800" dirty="0" smtClean="0"/>
              <a:t>S PROV</a:t>
            </a:r>
            <a:r>
              <a:rPr lang="tr-TR" sz="2800" dirty="0" smtClean="0"/>
              <a:t>I</a:t>
            </a:r>
            <a:r>
              <a:rPr lang="en-US" sz="2800" dirty="0" smtClean="0"/>
              <a:t>DES 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ND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RECT EV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DENCE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FOR</a:t>
            </a:r>
            <a:r>
              <a:rPr lang="tr-TR" sz="2800" dirty="0" smtClean="0"/>
              <a:t> </a:t>
            </a:r>
            <a:r>
              <a:rPr lang="en-US" sz="2800" dirty="0" smtClean="0"/>
              <a:t>DNA AS</a:t>
            </a:r>
            <a:r>
              <a:rPr lang="tr-TR" sz="2800" dirty="0" smtClean="0"/>
              <a:t> </a:t>
            </a:r>
            <a:r>
              <a:rPr lang="en-US" sz="2800" dirty="0" smtClean="0"/>
              <a:t>THE GENET</a:t>
            </a:r>
            <a:r>
              <a:rPr lang="tr-TR" sz="2800" dirty="0" smtClean="0"/>
              <a:t>I</a:t>
            </a:r>
            <a:r>
              <a:rPr lang="en-US" sz="2800" dirty="0" smtClean="0"/>
              <a:t>C MATER</a:t>
            </a:r>
            <a:r>
              <a:rPr lang="tr-TR" sz="2800" dirty="0" smtClean="0"/>
              <a:t>I</a:t>
            </a:r>
            <a:r>
              <a:rPr lang="en-US" sz="2800" dirty="0" smtClean="0"/>
              <a:t>AL.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476672"/>
            <a:ext cx="8964488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700" dirty="0" smtClean="0"/>
              <a:t>THE STRONGEST D</a:t>
            </a:r>
            <a:r>
              <a:rPr lang="tr-TR" sz="2700" dirty="0" smtClean="0"/>
              <a:t>I</a:t>
            </a:r>
            <a:r>
              <a:rPr lang="en-US" sz="2700" dirty="0" smtClean="0"/>
              <a:t>RECT EV</a:t>
            </a:r>
            <a:r>
              <a:rPr lang="tr-TR" sz="2700" dirty="0" smtClean="0"/>
              <a:t>I</a:t>
            </a:r>
            <a:r>
              <a:rPr lang="en-US" sz="2700" dirty="0" smtClean="0"/>
              <a:t>DENCE FOR</a:t>
            </a:r>
            <a:r>
              <a:rPr lang="tr-TR" sz="2700" dirty="0" smtClean="0"/>
              <a:t> </a:t>
            </a:r>
            <a:r>
              <a:rPr lang="en-US" sz="2700" dirty="0" smtClean="0"/>
              <a:t>DNA</a:t>
            </a:r>
            <a:endParaRPr lang="tr-TR" sz="2700" dirty="0" smtClean="0"/>
          </a:p>
          <a:p>
            <a:pPr>
              <a:buNone/>
            </a:pPr>
            <a:r>
              <a:rPr lang="en-US" sz="2700" dirty="0" smtClean="0"/>
              <a:t>AS</a:t>
            </a:r>
            <a:r>
              <a:rPr lang="tr-TR" sz="2700" dirty="0" smtClean="0"/>
              <a:t> </a:t>
            </a:r>
            <a:r>
              <a:rPr lang="en-US" sz="2700" dirty="0" smtClean="0"/>
              <a:t>THE GENET</a:t>
            </a:r>
            <a:r>
              <a:rPr lang="tr-TR" sz="2700" dirty="0" smtClean="0"/>
              <a:t>I</a:t>
            </a:r>
            <a:r>
              <a:rPr lang="en-US" sz="2700" dirty="0" smtClean="0"/>
              <a:t>C MATER</a:t>
            </a:r>
            <a:r>
              <a:rPr lang="tr-TR" sz="2700" dirty="0" smtClean="0"/>
              <a:t>I</a:t>
            </a:r>
            <a:r>
              <a:rPr lang="en-US" sz="2700" dirty="0" smtClean="0"/>
              <a:t>AL COMES</a:t>
            </a:r>
            <a:r>
              <a:rPr lang="tr-TR" sz="2700" dirty="0" smtClean="0"/>
              <a:t> </a:t>
            </a:r>
            <a:r>
              <a:rPr lang="en-US" sz="2700" dirty="0" smtClean="0"/>
              <a:t>FROM</a:t>
            </a:r>
            <a:endParaRPr lang="tr-TR" sz="2700" dirty="0" smtClean="0"/>
          </a:p>
          <a:p>
            <a:pPr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RECOMB</a:t>
            </a:r>
            <a:r>
              <a:rPr lang="tr-TR" sz="2700" b="1" dirty="0" smtClean="0">
                <a:solidFill>
                  <a:srgbClr val="FF0000"/>
                </a:solidFill>
              </a:rPr>
              <a:t>I</a:t>
            </a:r>
            <a:r>
              <a:rPr lang="en-US" sz="2700" b="1" dirty="0" smtClean="0">
                <a:solidFill>
                  <a:srgbClr val="FF0000"/>
                </a:solidFill>
              </a:rPr>
              <a:t>NANT DNA TECHNOLOGY</a:t>
            </a:r>
            <a:r>
              <a:rPr lang="en-US" sz="2700" dirty="0" smtClean="0">
                <a:solidFill>
                  <a:srgbClr val="FF0000"/>
                </a:solidFill>
              </a:rPr>
              <a:t>.</a:t>
            </a:r>
            <a:r>
              <a:rPr lang="en-US" sz="2700" dirty="0" smtClean="0"/>
              <a:t> </a:t>
            </a:r>
            <a:endParaRPr lang="tr-TR" sz="27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700" dirty="0" smtClean="0"/>
              <a:t>SEGMENTS OF EUKARYOT</a:t>
            </a:r>
            <a:r>
              <a:rPr lang="tr-TR" sz="2700" dirty="0" smtClean="0"/>
              <a:t>I</a:t>
            </a:r>
            <a:r>
              <a:rPr lang="en-US" sz="2700" dirty="0" smtClean="0"/>
              <a:t>C DNA</a:t>
            </a:r>
            <a:r>
              <a:rPr lang="tr-TR" sz="2700" dirty="0" smtClean="0"/>
              <a:t> </a:t>
            </a:r>
            <a:r>
              <a:rPr lang="en-US" sz="2700" dirty="0" smtClean="0"/>
              <a:t>CORRESPOND</a:t>
            </a:r>
            <a:r>
              <a:rPr lang="tr-TR" sz="2700" dirty="0" smtClean="0"/>
              <a:t>I</a:t>
            </a:r>
            <a:r>
              <a:rPr lang="en-US" sz="2700" dirty="0" smtClean="0"/>
              <a:t>NG</a:t>
            </a:r>
            <a:endParaRPr lang="tr-TR" sz="2700" dirty="0" smtClean="0"/>
          </a:p>
          <a:p>
            <a:pPr>
              <a:buNone/>
            </a:pPr>
            <a:r>
              <a:rPr lang="en-US" sz="2700" dirty="0" smtClean="0"/>
              <a:t>TO SPEC</a:t>
            </a:r>
            <a:r>
              <a:rPr lang="tr-TR" sz="2700" dirty="0" smtClean="0"/>
              <a:t>I</a:t>
            </a:r>
            <a:r>
              <a:rPr lang="en-US" sz="2700" dirty="0" smtClean="0"/>
              <a:t>F</a:t>
            </a:r>
            <a:r>
              <a:rPr lang="tr-TR" sz="2700" dirty="0" smtClean="0"/>
              <a:t>I</a:t>
            </a:r>
            <a:r>
              <a:rPr lang="en-US" sz="2700" dirty="0" smtClean="0"/>
              <a:t>C GENES</a:t>
            </a:r>
            <a:r>
              <a:rPr lang="tr-TR" sz="2700" dirty="0" smtClean="0"/>
              <a:t> </a:t>
            </a:r>
            <a:r>
              <a:rPr lang="en-US" sz="2700" dirty="0" smtClean="0"/>
              <a:t>ARE</a:t>
            </a:r>
            <a:r>
              <a:rPr lang="tr-TR" sz="2700" dirty="0" smtClean="0"/>
              <a:t> I</a:t>
            </a:r>
            <a:r>
              <a:rPr lang="en-US" sz="2700" dirty="0" smtClean="0"/>
              <a:t>SOLATED</a:t>
            </a:r>
            <a:r>
              <a:rPr lang="tr-TR" sz="2700" dirty="0" smtClean="0"/>
              <a:t> </a:t>
            </a:r>
            <a:r>
              <a:rPr lang="en-US" sz="2700" dirty="0" smtClean="0"/>
              <a:t>AND</a:t>
            </a:r>
            <a:r>
              <a:rPr lang="tr-TR" sz="2700" dirty="0" smtClean="0"/>
              <a:t> </a:t>
            </a:r>
            <a:r>
              <a:rPr lang="en-US" sz="2700" dirty="0" smtClean="0"/>
              <a:t>SPL</a:t>
            </a:r>
            <a:r>
              <a:rPr lang="tr-TR" sz="2700" dirty="0" smtClean="0"/>
              <a:t>I</a:t>
            </a:r>
            <a:r>
              <a:rPr lang="en-US" sz="2700" dirty="0" smtClean="0"/>
              <a:t>CED</a:t>
            </a:r>
            <a:endParaRPr lang="tr-TR" sz="2700" dirty="0" smtClean="0"/>
          </a:p>
          <a:p>
            <a:pPr>
              <a:buNone/>
            </a:pPr>
            <a:r>
              <a:rPr lang="tr-TR" sz="2700" dirty="0" smtClean="0"/>
              <a:t>I</a:t>
            </a:r>
            <a:r>
              <a:rPr lang="en-US" sz="2700" dirty="0" smtClean="0"/>
              <a:t>NTO THE</a:t>
            </a:r>
            <a:r>
              <a:rPr lang="tr-TR" sz="2700" dirty="0" smtClean="0"/>
              <a:t> </a:t>
            </a:r>
            <a:r>
              <a:rPr lang="en-US" sz="2700" dirty="0" smtClean="0"/>
              <a:t>BACTER</a:t>
            </a:r>
            <a:r>
              <a:rPr lang="tr-TR" sz="2700" dirty="0" smtClean="0"/>
              <a:t>I</a:t>
            </a:r>
            <a:r>
              <a:rPr lang="en-US" sz="2700" dirty="0" smtClean="0"/>
              <a:t>AL</a:t>
            </a:r>
            <a:r>
              <a:rPr lang="tr-TR" sz="2700" dirty="0" smtClean="0"/>
              <a:t> </a:t>
            </a:r>
            <a:r>
              <a:rPr lang="en-US" sz="2700" dirty="0" smtClean="0"/>
              <a:t>DNA.</a:t>
            </a:r>
            <a:endParaRPr lang="tr-TR" sz="2700" dirty="0" smtClean="0"/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en-US" sz="2700" dirty="0" smtClean="0"/>
              <a:t>THE PRESENCE OF THE EUKARYOT</a:t>
            </a:r>
            <a:r>
              <a:rPr lang="tr-TR" sz="2700" dirty="0" smtClean="0"/>
              <a:t>I</a:t>
            </a:r>
            <a:r>
              <a:rPr lang="en-US" sz="2700" dirty="0" smtClean="0"/>
              <a:t>C GENE</a:t>
            </a:r>
            <a:endParaRPr lang="tr-TR" sz="2700" dirty="0" smtClean="0"/>
          </a:p>
          <a:p>
            <a:pPr>
              <a:buNone/>
            </a:pPr>
            <a:r>
              <a:rPr lang="en-US" sz="2700" dirty="0" smtClean="0"/>
              <a:t>PRODUCT </a:t>
            </a:r>
            <a:r>
              <a:rPr lang="tr-TR" sz="2700" dirty="0" smtClean="0"/>
              <a:t>I</a:t>
            </a:r>
            <a:r>
              <a:rPr lang="en-US" sz="2700" dirty="0" smtClean="0"/>
              <a:t>N BACTER</a:t>
            </a:r>
            <a:r>
              <a:rPr lang="tr-TR" sz="2700" dirty="0" smtClean="0"/>
              <a:t>I</a:t>
            </a:r>
            <a:r>
              <a:rPr lang="en-US" sz="2700" dirty="0" smtClean="0"/>
              <a:t>A CONTA</a:t>
            </a:r>
            <a:r>
              <a:rPr lang="tr-TR" sz="2700" dirty="0" smtClean="0"/>
              <a:t>I</a:t>
            </a:r>
            <a:r>
              <a:rPr lang="en-US" sz="2700" dirty="0" smtClean="0"/>
              <a:t>N</a:t>
            </a:r>
            <a:r>
              <a:rPr lang="tr-TR" sz="2700" dirty="0" smtClean="0"/>
              <a:t>I</a:t>
            </a:r>
            <a:r>
              <a:rPr lang="en-US" sz="2700" dirty="0" smtClean="0"/>
              <a:t>NG THE</a:t>
            </a:r>
            <a:endParaRPr lang="tr-TR" sz="2700" dirty="0" smtClean="0"/>
          </a:p>
          <a:p>
            <a:pPr>
              <a:buNone/>
            </a:pPr>
            <a:r>
              <a:rPr lang="en-US" sz="2700" dirty="0" smtClean="0"/>
              <a:t>EUKARYOT</a:t>
            </a:r>
            <a:r>
              <a:rPr lang="tr-TR" sz="2700" dirty="0" smtClean="0"/>
              <a:t>I</a:t>
            </a:r>
            <a:r>
              <a:rPr lang="en-US" sz="2700" dirty="0" smtClean="0"/>
              <a:t>C GENE PROV</a:t>
            </a:r>
            <a:r>
              <a:rPr lang="tr-TR" sz="2700" dirty="0" smtClean="0"/>
              <a:t>I</a:t>
            </a:r>
            <a:r>
              <a:rPr lang="en-US" sz="2700" dirty="0" smtClean="0"/>
              <a:t>DES D</a:t>
            </a:r>
            <a:r>
              <a:rPr lang="tr-TR" sz="2700" dirty="0" smtClean="0"/>
              <a:t>I</a:t>
            </a:r>
            <a:r>
              <a:rPr lang="en-US" sz="2700" dirty="0" smtClean="0"/>
              <a:t>RECT</a:t>
            </a:r>
            <a:r>
              <a:rPr lang="tr-TR" sz="2700" dirty="0" smtClean="0"/>
              <a:t> </a:t>
            </a:r>
            <a:r>
              <a:rPr lang="en-US" sz="2700" dirty="0" smtClean="0"/>
              <a:t>EV</a:t>
            </a:r>
            <a:r>
              <a:rPr lang="tr-TR" sz="2700" dirty="0" smtClean="0"/>
              <a:t>I</a:t>
            </a:r>
            <a:r>
              <a:rPr lang="en-US" sz="2700" dirty="0" smtClean="0"/>
              <a:t>DENCE</a:t>
            </a:r>
            <a:endParaRPr lang="tr-TR" sz="2700" dirty="0" smtClean="0"/>
          </a:p>
          <a:p>
            <a:pPr>
              <a:buNone/>
            </a:pPr>
            <a:r>
              <a:rPr lang="en-US" sz="2700" dirty="0" smtClean="0"/>
              <a:t>THAT DNA </a:t>
            </a:r>
            <a:r>
              <a:rPr lang="tr-TR" sz="2700" dirty="0" smtClean="0"/>
              <a:t>I</a:t>
            </a:r>
            <a:r>
              <a:rPr lang="en-US" sz="2700" dirty="0" smtClean="0"/>
              <a:t>S PRESENT AND</a:t>
            </a:r>
            <a:r>
              <a:rPr lang="tr-TR" sz="2700" dirty="0" smtClean="0"/>
              <a:t> </a:t>
            </a:r>
            <a:r>
              <a:rPr lang="en-US" sz="2700" dirty="0" smtClean="0"/>
              <a:t>FUNCT</a:t>
            </a:r>
            <a:r>
              <a:rPr lang="tr-TR" sz="2700" dirty="0" smtClean="0"/>
              <a:t>I</a:t>
            </a:r>
            <a:r>
              <a:rPr lang="en-US" sz="2700" dirty="0" smtClean="0"/>
              <a:t>ONAL </a:t>
            </a:r>
            <a:r>
              <a:rPr lang="tr-TR" sz="2700" dirty="0" smtClean="0"/>
              <a:t>I</a:t>
            </a:r>
            <a:r>
              <a:rPr lang="en-US" sz="2700" dirty="0" smtClean="0"/>
              <a:t>N</a:t>
            </a:r>
            <a:endParaRPr lang="tr-TR" sz="2700" dirty="0" smtClean="0"/>
          </a:p>
          <a:p>
            <a:pPr>
              <a:buNone/>
            </a:pPr>
            <a:r>
              <a:rPr lang="en-US" sz="2700" dirty="0" smtClean="0"/>
              <a:t>THE BACTER</a:t>
            </a:r>
            <a:r>
              <a:rPr lang="tr-TR" sz="2700" dirty="0" smtClean="0"/>
              <a:t>I</a:t>
            </a:r>
            <a:r>
              <a:rPr lang="en-US" sz="2700" dirty="0" smtClean="0"/>
              <a:t>AL CELL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0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712968" cy="5361459"/>
          </a:xfrm>
        </p:spPr>
        <p:txBody>
          <a:bodyPr>
            <a:normAutofit/>
          </a:bodyPr>
          <a:lstStyle/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RNA SERVES AS THE GENET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C MATER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AL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1033463" indent="-1033463">
              <a:buFontTx/>
              <a:buNone/>
            </a:pP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SOME V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RUSES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SOME V</a:t>
            </a:r>
            <a:r>
              <a:rPr lang="tr-TR" dirty="0" smtClean="0"/>
              <a:t>I</a:t>
            </a:r>
            <a:r>
              <a:rPr lang="en-US" dirty="0" smtClean="0"/>
              <a:t>RUSES HAVE A </a:t>
            </a:r>
            <a:r>
              <a:rPr lang="en-US" b="1" dirty="0" smtClean="0"/>
              <a:t>RNA CORE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RATHER THAN</a:t>
            </a:r>
            <a:r>
              <a:rPr lang="tr-TR" dirty="0" smtClean="0"/>
              <a:t> </a:t>
            </a:r>
            <a:r>
              <a:rPr lang="en-US" dirty="0" smtClean="0"/>
              <a:t>A DNA CORE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TH</a:t>
            </a:r>
            <a:r>
              <a:rPr lang="tr-TR" dirty="0" smtClean="0"/>
              <a:t>I</a:t>
            </a:r>
            <a:r>
              <a:rPr lang="en-US" dirty="0" smtClean="0"/>
              <a:t>S RNA SERVES AS THE GENET</a:t>
            </a:r>
            <a:r>
              <a:rPr lang="tr-TR" dirty="0" smtClean="0"/>
              <a:t>I</a:t>
            </a:r>
            <a:r>
              <a:rPr lang="en-US" dirty="0" smtClean="0"/>
              <a:t>C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MATER</a:t>
            </a:r>
            <a:r>
              <a:rPr lang="tr-TR" dirty="0" smtClean="0"/>
              <a:t>I</a:t>
            </a:r>
            <a:r>
              <a:rPr lang="en-US" dirty="0" smtClean="0"/>
              <a:t>AL FOR</a:t>
            </a:r>
            <a:r>
              <a:rPr lang="tr-TR" dirty="0" smtClean="0"/>
              <a:t> </a:t>
            </a:r>
            <a:r>
              <a:rPr lang="en-US" dirty="0" smtClean="0"/>
              <a:t>THESE V</a:t>
            </a:r>
            <a:r>
              <a:rPr lang="tr-TR" dirty="0" smtClean="0"/>
              <a:t>I</a:t>
            </a:r>
            <a:r>
              <a:rPr lang="en-US" dirty="0" smtClean="0"/>
              <a:t>RUSES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8078" name="Picture 14" descr="10_08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64"/>
          <a:stretch>
            <a:fillRect/>
          </a:stretch>
        </p:blipFill>
        <p:spPr bwMode="auto">
          <a:xfrm>
            <a:off x="251520" y="0"/>
            <a:ext cx="8513763" cy="5301208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251520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Reconstitution of hybrid tobacco mosaic viruses. In the hybrid, RNA is derived from the wild-type TMV virus, while the protein subunits are derived from the HR</a:t>
            </a:r>
            <a:r>
              <a:rPr lang="tr-TR" dirty="0" smtClean="0"/>
              <a:t> (</a:t>
            </a:r>
            <a:r>
              <a:rPr lang="tr-TR" dirty="0" err="1" smtClean="0"/>
              <a:t>Holmes</a:t>
            </a:r>
            <a:r>
              <a:rPr lang="tr-TR" dirty="0" smtClean="0"/>
              <a:t> </a:t>
            </a:r>
            <a:r>
              <a:rPr lang="tr-TR" dirty="0" err="1" smtClean="0"/>
              <a:t>ribgrass</a:t>
            </a:r>
            <a:r>
              <a:rPr lang="tr-TR" dirty="0" smtClean="0"/>
              <a:t>)</a:t>
            </a:r>
            <a:r>
              <a:rPr lang="en-US" dirty="0" smtClean="0"/>
              <a:t> strain. Following infection, viruses are produced with protein subunits characteristic of the wild-type TMV strain and not those of the HR strain.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640960" cy="59766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REPL</a:t>
            </a:r>
            <a:r>
              <a:rPr lang="tr-TR" dirty="0" smtClean="0"/>
              <a:t>I</a:t>
            </a:r>
            <a:r>
              <a:rPr lang="en-US" dirty="0" smtClean="0"/>
              <a:t>CAT</a:t>
            </a:r>
            <a:r>
              <a:rPr lang="tr-TR" dirty="0" smtClean="0"/>
              <a:t>I</a:t>
            </a:r>
            <a:r>
              <a:rPr lang="en-US" dirty="0" smtClean="0"/>
              <a:t>ON OF THE V</a:t>
            </a:r>
            <a:r>
              <a:rPr lang="tr-TR" dirty="0" smtClean="0"/>
              <a:t>I</a:t>
            </a:r>
            <a:r>
              <a:rPr lang="en-US" dirty="0" smtClean="0"/>
              <a:t>RAL RNA 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DEPENDENT ON </a:t>
            </a:r>
            <a:r>
              <a:rPr lang="en-US" b="1" dirty="0" smtClean="0">
                <a:solidFill>
                  <a:srgbClr val="FF0000"/>
                </a:solidFill>
              </a:rPr>
              <a:t>RNA REPL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CASE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RETROV</a:t>
            </a:r>
            <a:r>
              <a:rPr lang="tr-TR" b="1" dirty="0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RUSES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REPL</a:t>
            </a:r>
            <a:r>
              <a:rPr lang="tr-TR" dirty="0" smtClean="0"/>
              <a:t>I</a:t>
            </a:r>
            <a:r>
              <a:rPr lang="en-US" dirty="0" smtClean="0"/>
              <a:t>CATE </a:t>
            </a:r>
            <a:r>
              <a:rPr lang="tr-TR" dirty="0" smtClean="0"/>
              <a:t>I</a:t>
            </a:r>
            <a:r>
              <a:rPr lang="en-US" dirty="0" smtClean="0"/>
              <a:t>N AN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UNUSUAL WAY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THE RNA SERVES AS A TEMPLATE FOR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SYNTHES</a:t>
            </a:r>
            <a:r>
              <a:rPr lang="tr-TR" dirty="0" smtClean="0"/>
              <a:t>I</a:t>
            </a:r>
            <a:r>
              <a:rPr lang="en-US" dirty="0" smtClean="0"/>
              <a:t>S OF A COMPLEMENTARY DNA BY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 RNA-DEPENDENT DNA POLYMERASE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REVERSE TRANSCR</a:t>
            </a:r>
            <a:r>
              <a:rPr lang="tr-TR" dirty="0" smtClean="0"/>
              <a:t>I</a:t>
            </a:r>
            <a:r>
              <a:rPr lang="en-US" dirty="0" smtClean="0"/>
              <a:t>PTASE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TH</a:t>
            </a:r>
            <a:r>
              <a:rPr lang="tr-TR" dirty="0" smtClean="0"/>
              <a:t>I</a:t>
            </a:r>
            <a:r>
              <a:rPr lang="en-US" dirty="0" smtClean="0"/>
              <a:t>S DNA CAN BE </a:t>
            </a:r>
            <a:r>
              <a:rPr lang="tr-TR" dirty="0" smtClean="0"/>
              <a:t>I</a:t>
            </a:r>
            <a:r>
              <a:rPr lang="en-US" dirty="0" smtClean="0"/>
              <a:t>NCORPORATED </a:t>
            </a:r>
            <a:r>
              <a:rPr lang="tr-TR" dirty="0" smtClean="0"/>
              <a:t>I</a:t>
            </a:r>
            <a:r>
              <a:rPr lang="en-US" dirty="0" smtClean="0"/>
              <a:t>NTO THE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HOST CELL GENOME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3463" indent="-1033463">
              <a:buFontTx/>
              <a:buNone/>
            </a:pPr>
            <a:r>
              <a:rPr lang="en-US" dirty="0" smtClean="0"/>
              <a:t>THE GENET</a:t>
            </a:r>
            <a:r>
              <a:rPr lang="tr-TR" dirty="0" smtClean="0"/>
              <a:t>I</a:t>
            </a:r>
            <a:r>
              <a:rPr lang="en-US" dirty="0" smtClean="0"/>
              <a:t>C MATER</a:t>
            </a:r>
            <a:r>
              <a:rPr lang="tr-TR" dirty="0" smtClean="0"/>
              <a:t>I</a:t>
            </a:r>
            <a:r>
              <a:rPr lang="en-US" dirty="0" smtClean="0"/>
              <a:t>AL MUST EXH</a:t>
            </a:r>
            <a:r>
              <a:rPr lang="tr-TR" dirty="0" smtClean="0"/>
              <a:t>I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endParaRPr lang="tr-TR" dirty="0" smtClean="0"/>
          </a:p>
          <a:p>
            <a:pPr marL="1033463" indent="-1033463">
              <a:buFontTx/>
              <a:buNone/>
            </a:pPr>
            <a:r>
              <a:rPr lang="en-US" dirty="0" smtClean="0"/>
              <a:t>FOUR</a:t>
            </a:r>
            <a:r>
              <a:rPr lang="tr-TR" dirty="0" smtClean="0"/>
              <a:t> C</a:t>
            </a:r>
            <a:r>
              <a:rPr lang="en-US" dirty="0" smtClean="0"/>
              <a:t>HARACTER</a:t>
            </a:r>
            <a:r>
              <a:rPr lang="tr-TR" dirty="0" smtClean="0"/>
              <a:t>I</a:t>
            </a:r>
            <a:r>
              <a:rPr lang="en-US" dirty="0" smtClean="0"/>
              <a:t>ST</a:t>
            </a:r>
            <a:r>
              <a:rPr lang="tr-TR" dirty="0" smtClean="0"/>
              <a:t>I</a:t>
            </a:r>
            <a:r>
              <a:rPr lang="en-US" dirty="0" smtClean="0"/>
              <a:t>CS</a:t>
            </a:r>
            <a:r>
              <a:rPr lang="tr-TR" dirty="0" smtClean="0"/>
              <a:t>,</a:t>
            </a:r>
          </a:p>
          <a:p>
            <a:pPr marL="1033463" indent="-1033463">
              <a:buFontTx/>
              <a:buNone/>
            </a:pPr>
            <a:r>
              <a:rPr lang="tr-TR" dirty="0" smtClean="0"/>
              <a:t>I</a:t>
            </a:r>
            <a:r>
              <a:rPr lang="en-US" dirty="0" smtClean="0"/>
              <a:t>T MUST BE ABLE TO:</a:t>
            </a:r>
          </a:p>
          <a:p>
            <a:pPr lvl="1"/>
            <a:r>
              <a:rPr lang="en-US" dirty="0" smtClean="0"/>
              <a:t>REPL</a:t>
            </a:r>
            <a:r>
              <a:rPr lang="tr-TR" dirty="0" smtClean="0"/>
              <a:t>I</a:t>
            </a:r>
            <a:r>
              <a:rPr lang="en-US" dirty="0" smtClean="0"/>
              <a:t>CATE</a:t>
            </a:r>
          </a:p>
          <a:p>
            <a:pPr lvl="1"/>
            <a:r>
              <a:rPr lang="en-US" dirty="0" smtClean="0"/>
              <a:t>STORE </a:t>
            </a:r>
            <a:r>
              <a:rPr lang="tr-TR" dirty="0" smtClean="0"/>
              <a:t>I</a:t>
            </a:r>
            <a:r>
              <a:rPr lang="en-US" dirty="0" smtClean="0"/>
              <a:t>NFORMAT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EXPRESS </a:t>
            </a:r>
            <a:r>
              <a:rPr lang="tr-TR" dirty="0" smtClean="0"/>
              <a:t>I</a:t>
            </a:r>
            <a:r>
              <a:rPr lang="en-US" dirty="0" smtClean="0"/>
              <a:t>NFORMAT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ALLOW VAR</a:t>
            </a:r>
            <a:r>
              <a:rPr lang="tr-TR" dirty="0" smtClean="0"/>
              <a:t>I</a:t>
            </a:r>
            <a:r>
              <a:rPr lang="en-US" dirty="0" smtClean="0"/>
              <a:t>AT</a:t>
            </a:r>
            <a:r>
              <a:rPr lang="tr-TR" dirty="0" smtClean="0"/>
              <a:t>I</a:t>
            </a:r>
            <a:r>
              <a:rPr lang="en-US" dirty="0" smtClean="0"/>
              <a:t>ON BY MUTAT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820472" cy="5577483"/>
          </a:xfrm>
        </p:spPr>
        <p:txBody>
          <a:bodyPr>
            <a:normAutofit lnSpcReduction="10000"/>
          </a:bodyPr>
          <a:lstStyle/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KNOWLEDGE OF NUCLE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C AC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CHEM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STRY IS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ESSENT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AL TO THE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UNDERSTAND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NG OF DNA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STRUCTURE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NUCLEOT</a:t>
            </a:r>
            <a:r>
              <a:rPr lang="tr-TR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DES </a:t>
            </a:r>
            <a:r>
              <a:rPr lang="en-US" dirty="0" smtClean="0"/>
              <a:t>ARE THE BU</a:t>
            </a:r>
            <a:r>
              <a:rPr lang="tr-TR" dirty="0" smtClean="0"/>
              <a:t>I</a:t>
            </a:r>
            <a:r>
              <a:rPr lang="en-US" dirty="0" smtClean="0"/>
              <a:t>LD</a:t>
            </a:r>
            <a:r>
              <a:rPr lang="tr-TR" dirty="0" smtClean="0"/>
              <a:t>I</a:t>
            </a:r>
            <a:r>
              <a:rPr lang="en-US" dirty="0" smtClean="0"/>
              <a:t>NG BLOCKS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OF DNA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T</a:t>
            </a:r>
            <a:r>
              <a:rPr lang="en-US" dirty="0" smtClean="0"/>
              <a:t>HEY CONS</a:t>
            </a:r>
            <a:r>
              <a:rPr lang="tr-TR" dirty="0" smtClean="0"/>
              <a:t>I</a:t>
            </a:r>
            <a:r>
              <a:rPr lang="en-US" dirty="0" smtClean="0"/>
              <a:t>ST OF:</a:t>
            </a:r>
          </a:p>
          <a:p>
            <a:pPr lvl="1"/>
            <a:r>
              <a:rPr lang="en-US" dirty="0" smtClean="0"/>
              <a:t>a nitrogenous base</a:t>
            </a:r>
          </a:p>
          <a:p>
            <a:pPr lvl="1"/>
            <a:r>
              <a:rPr lang="en-US" dirty="0" smtClean="0"/>
              <a:t>a pentose sugar</a:t>
            </a:r>
          </a:p>
          <a:p>
            <a:pPr lvl="1"/>
            <a:r>
              <a:rPr lang="en-US" dirty="0" smtClean="0"/>
              <a:t>a phosphate group</a:t>
            </a:r>
          </a:p>
          <a:p>
            <a:pPr marL="1033463" indent="-1033463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THE N</a:t>
            </a:r>
            <a:r>
              <a:rPr lang="tr-TR" sz="3000" dirty="0" smtClean="0"/>
              <a:t>I</a:t>
            </a:r>
            <a:r>
              <a:rPr lang="en-US" sz="3000" dirty="0" smtClean="0"/>
              <a:t>TROGENOUS BASES CAN BE</a:t>
            </a:r>
            <a:endParaRPr lang="tr-TR" sz="3000" dirty="0" smtClean="0"/>
          </a:p>
          <a:p>
            <a:pPr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PUR</a:t>
            </a:r>
            <a:r>
              <a:rPr lang="tr-TR" sz="3000" b="1" dirty="0" smtClean="0">
                <a:solidFill>
                  <a:srgbClr val="00B050"/>
                </a:solidFill>
              </a:rPr>
              <a:t>I</a:t>
            </a:r>
            <a:r>
              <a:rPr lang="en-US" sz="3000" b="1" dirty="0" smtClean="0">
                <a:solidFill>
                  <a:srgbClr val="00B050"/>
                </a:solidFill>
              </a:rPr>
              <a:t>NES</a:t>
            </a:r>
            <a:r>
              <a:rPr lang="tr-TR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OR</a:t>
            </a:r>
            <a:r>
              <a:rPr lang="tr-TR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PYR</a:t>
            </a:r>
            <a:r>
              <a:rPr lang="tr-TR" sz="3000" b="1" dirty="0" smtClean="0">
                <a:solidFill>
                  <a:srgbClr val="FF0000"/>
                </a:solidFill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</a:rPr>
              <a:t>M</a:t>
            </a:r>
            <a:r>
              <a:rPr lang="tr-TR" sz="3000" b="1" dirty="0" smtClean="0">
                <a:solidFill>
                  <a:srgbClr val="FF0000"/>
                </a:solidFill>
              </a:rPr>
              <a:t>IDI</a:t>
            </a:r>
            <a:r>
              <a:rPr lang="en-US" sz="3000" b="1" dirty="0" smtClean="0">
                <a:solidFill>
                  <a:srgbClr val="FF0000"/>
                </a:solidFill>
              </a:rPr>
              <a:t>NES</a:t>
            </a:r>
          </a:p>
          <a:p>
            <a:pPr>
              <a:buNone/>
            </a:pPr>
            <a:endParaRPr lang="tr-TR" sz="3000" dirty="0" smtClean="0"/>
          </a:p>
          <a:p>
            <a:pPr>
              <a:buNone/>
            </a:pPr>
            <a:r>
              <a:rPr lang="en-US" sz="3000" dirty="0" smtClean="0"/>
              <a:t>THE PUR</a:t>
            </a:r>
            <a:r>
              <a:rPr lang="tr-TR" sz="3000" dirty="0" smtClean="0"/>
              <a:t>I</a:t>
            </a:r>
            <a:r>
              <a:rPr lang="en-US" sz="3000" dirty="0" smtClean="0"/>
              <a:t>NES ARE </a:t>
            </a:r>
            <a:r>
              <a:rPr lang="en-US" sz="3000" b="1" dirty="0" smtClean="0"/>
              <a:t>ADEN</a:t>
            </a:r>
            <a:r>
              <a:rPr lang="tr-TR" sz="3000" b="1" dirty="0" smtClean="0"/>
              <a:t>I</a:t>
            </a:r>
            <a:r>
              <a:rPr lang="en-US" sz="3000" b="1" dirty="0" smtClean="0"/>
              <a:t>NE (A)</a:t>
            </a:r>
            <a:r>
              <a:rPr lang="en-US" sz="3000" dirty="0" smtClean="0"/>
              <a:t> AND</a:t>
            </a:r>
            <a:endParaRPr lang="tr-TR" sz="3000" dirty="0" smtClean="0"/>
          </a:p>
          <a:p>
            <a:pPr>
              <a:buNone/>
            </a:pPr>
            <a:r>
              <a:rPr lang="en-US" sz="3000" b="1" dirty="0" smtClean="0"/>
              <a:t>GUAN</a:t>
            </a:r>
            <a:r>
              <a:rPr lang="tr-TR" sz="3000" b="1" dirty="0" smtClean="0"/>
              <a:t>I</a:t>
            </a:r>
            <a:r>
              <a:rPr lang="en-US" sz="3000" b="1" dirty="0" smtClean="0"/>
              <a:t>NE</a:t>
            </a:r>
            <a:r>
              <a:rPr lang="tr-TR" sz="3000" b="1" dirty="0" smtClean="0"/>
              <a:t> </a:t>
            </a:r>
            <a:r>
              <a:rPr lang="en-US" sz="3000" b="1" dirty="0" smtClean="0"/>
              <a:t>(G)</a:t>
            </a:r>
            <a:r>
              <a:rPr lang="en-US" sz="3000" dirty="0" smtClean="0"/>
              <a:t> </a:t>
            </a:r>
          </a:p>
          <a:p>
            <a:pPr>
              <a:buNone/>
            </a:pPr>
            <a:endParaRPr lang="tr-TR" sz="3000" dirty="0" smtClean="0"/>
          </a:p>
          <a:p>
            <a:pPr>
              <a:buNone/>
            </a:pPr>
            <a:r>
              <a:rPr lang="en-US" sz="3000" dirty="0" smtClean="0"/>
              <a:t>THE PYR</a:t>
            </a:r>
            <a:r>
              <a:rPr lang="tr-TR" sz="3000" dirty="0" smtClean="0"/>
              <a:t>I</a:t>
            </a:r>
            <a:r>
              <a:rPr lang="en-US" sz="3000" dirty="0" smtClean="0"/>
              <a:t>M</a:t>
            </a:r>
            <a:r>
              <a:rPr lang="tr-TR" sz="3000" dirty="0" smtClean="0"/>
              <a:t>I</a:t>
            </a:r>
            <a:r>
              <a:rPr lang="en-US" sz="3000" dirty="0" smtClean="0"/>
              <a:t>D</a:t>
            </a:r>
            <a:r>
              <a:rPr lang="tr-TR" sz="3000" dirty="0" smtClean="0"/>
              <a:t>I</a:t>
            </a:r>
            <a:r>
              <a:rPr lang="en-US" sz="3000" dirty="0" smtClean="0"/>
              <a:t>NES ARE </a:t>
            </a:r>
            <a:r>
              <a:rPr lang="en-US" sz="3000" b="1" dirty="0" smtClean="0"/>
              <a:t>CYTOS</a:t>
            </a:r>
            <a:r>
              <a:rPr lang="tr-TR" sz="3000" b="1" dirty="0" smtClean="0"/>
              <a:t>I</a:t>
            </a:r>
            <a:r>
              <a:rPr lang="en-US" sz="3000" b="1" dirty="0" smtClean="0"/>
              <a:t>NE (C)</a:t>
            </a:r>
            <a:r>
              <a:rPr lang="en-US" sz="3000" dirty="0" smtClean="0"/>
              <a:t>,</a:t>
            </a:r>
            <a:endParaRPr lang="tr-TR" sz="3000" dirty="0" smtClean="0"/>
          </a:p>
          <a:p>
            <a:pPr>
              <a:buNone/>
            </a:pPr>
            <a:r>
              <a:rPr lang="en-US" sz="3000" b="1" dirty="0" smtClean="0"/>
              <a:t>THYM</a:t>
            </a:r>
            <a:r>
              <a:rPr lang="tr-TR" sz="3000" b="1" dirty="0" smtClean="0"/>
              <a:t>I</a:t>
            </a:r>
            <a:r>
              <a:rPr lang="en-US" sz="3000" b="1" dirty="0" smtClean="0"/>
              <a:t>NE</a:t>
            </a:r>
            <a:r>
              <a:rPr lang="tr-TR" sz="3000" b="1" dirty="0" smtClean="0"/>
              <a:t> </a:t>
            </a:r>
            <a:r>
              <a:rPr lang="en-US" sz="3000" b="1" dirty="0" smtClean="0"/>
              <a:t>(T)</a:t>
            </a:r>
            <a:r>
              <a:rPr lang="en-US" sz="3000" dirty="0" smtClean="0"/>
              <a:t>, AND </a:t>
            </a:r>
            <a:r>
              <a:rPr lang="en-US" sz="3000" b="1" dirty="0" smtClean="0"/>
              <a:t>URAC</a:t>
            </a:r>
            <a:r>
              <a:rPr lang="tr-TR" sz="3000" b="1" dirty="0" smtClean="0"/>
              <a:t>I</a:t>
            </a:r>
            <a:r>
              <a:rPr lang="en-US" sz="3000" b="1" dirty="0" smtClean="0"/>
              <a:t>L (U)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5245" name="Picture 13" descr="10_09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0" y="304800"/>
            <a:ext cx="8892479" cy="636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1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2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DNA AND RNA BOTH CONTA</a:t>
            </a: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b="1" dirty="0" smtClean="0"/>
              <a:t>A</a:t>
            </a:r>
            <a:r>
              <a:rPr lang="en-US" dirty="0" smtClean="0"/>
              <a:t>, </a:t>
            </a:r>
            <a:r>
              <a:rPr lang="en-US" b="1" dirty="0" smtClean="0"/>
              <a:t>C</a:t>
            </a:r>
            <a:r>
              <a:rPr lang="en-US" dirty="0" smtClean="0"/>
              <a:t>, AND</a:t>
            </a:r>
            <a:r>
              <a:rPr lang="tr-TR" dirty="0" smtClean="0"/>
              <a:t> </a:t>
            </a:r>
            <a:r>
              <a:rPr lang="en-US" b="1" dirty="0" smtClean="0"/>
              <a:t>G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ONLY DNA CONTA</a:t>
            </a:r>
            <a:r>
              <a:rPr lang="tr-TR" dirty="0" smtClean="0"/>
              <a:t>I</a:t>
            </a:r>
            <a:r>
              <a:rPr lang="en-US" dirty="0" smtClean="0"/>
              <a:t>NS </a:t>
            </a:r>
            <a:r>
              <a:rPr lang="en-US" b="1" dirty="0" smtClean="0"/>
              <a:t>T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ONLY RNA CONTA</a:t>
            </a:r>
            <a:r>
              <a:rPr lang="tr-TR" dirty="0" smtClean="0"/>
              <a:t>I</a:t>
            </a:r>
            <a:r>
              <a:rPr lang="en-US" dirty="0" smtClean="0"/>
              <a:t>NS </a:t>
            </a:r>
            <a:r>
              <a:rPr lang="en-US" b="1" dirty="0" smtClean="0"/>
              <a:t>U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RNA CONTA</a:t>
            </a:r>
            <a:r>
              <a:rPr lang="tr-TR" dirty="0" smtClean="0"/>
              <a:t>I</a:t>
            </a:r>
            <a:r>
              <a:rPr lang="en-US" dirty="0" smtClean="0"/>
              <a:t>NS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BOSE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AS </a:t>
            </a:r>
            <a:r>
              <a:rPr lang="tr-TR" dirty="0" smtClean="0"/>
              <a:t>I</a:t>
            </a:r>
            <a:r>
              <a:rPr lang="en-US" dirty="0" smtClean="0"/>
              <a:t>TS SUGAR.</a:t>
            </a:r>
          </a:p>
          <a:p>
            <a:pPr>
              <a:buNone/>
            </a:pPr>
            <a:r>
              <a:rPr lang="en-US" dirty="0" smtClean="0"/>
              <a:t>DNA CONTA</a:t>
            </a:r>
            <a:r>
              <a:rPr lang="tr-TR" dirty="0" smtClean="0"/>
              <a:t>I</a:t>
            </a:r>
            <a:r>
              <a:rPr lang="en-US" dirty="0" smtClean="0"/>
              <a:t>NS </a:t>
            </a:r>
            <a:r>
              <a:rPr lang="en-US" b="1" dirty="0" smtClean="0">
                <a:solidFill>
                  <a:srgbClr val="0070C0"/>
                </a:solidFill>
              </a:rPr>
              <a:t>DEOXYR</a:t>
            </a:r>
            <a:r>
              <a:rPr lang="tr-TR" b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BOSE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7293" name="Picture 13" descr="10_09Figurea-L.jpg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5661"/>
          <a:stretch>
            <a:fillRect/>
          </a:stretch>
        </p:blipFill>
        <p:spPr bwMode="auto">
          <a:xfrm>
            <a:off x="300038" y="839788"/>
            <a:ext cx="8543925" cy="502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9341" name="Picture 13" descr="10_09Figureb-L.jpg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12936"/>
          <a:stretch>
            <a:fillRect/>
          </a:stretch>
        </p:blipFill>
        <p:spPr bwMode="auto">
          <a:xfrm>
            <a:off x="303213" y="1830388"/>
            <a:ext cx="8535987" cy="30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C00000"/>
                </a:solidFill>
              </a:rPr>
              <a:t>NUCLEOS</a:t>
            </a:r>
            <a:r>
              <a:rPr lang="tr-TR" sz="2800" b="1" dirty="0" smtClean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DE</a:t>
            </a:r>
            <a:r>
              <a:rPr lang="en-US" sz="2800" dirty="0" smtClean="0"/>
              <a:t> CONTA</a:t>
            </a:r>
            <a:r>
              <a:rPr lang="tr-TR" sz="2800" dirty="0" smtClean="0"/>
              <a:t>I</a:t>
            </a:r>
            <a:r>
              <a:rPr lang="en-US" sz="2800" dirty="0" smtClean="0"/>
              <a:t>NS THE</a:t>
            </a:r>
            <a:r>
              <a:rPr lang="tr-TR" sz="2800" dirty="0" smtClean="0"/>
              <a:t> 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TROGENOUS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BASE AND THE</a:t>
            </a:r>
            <a:r>
              <a:rPr lang="tr-TR" sz="2800" dirty="0" smtClean="0"/>
              <a:t> </a:t>
            </a:r>
            <a:r>
              <a:rPr lang="en-US" sz="2800" dirty="0" smtClean="0"/>
              <a:t>PENTOSE</a:t>
            </a:r>
            <a:r>
              <a:rPr lang="tr-TR" sz="2800" dirty="0" smtClean="0"/>
              <a:t> </a:t>
            </a:r>
            <a:r>
              <a:rPr lang="en-US" sz="2800" dirty="0" smtClean="0"/>
              <a:t>SUGAR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B050"/>
                </a:solidFill>
              </a:rPr>
              <a:t>NUCLEOT</a:t>
            </a:r>
            <a:r>
              <a:rPr lang="tr-TR" sz="2800" b="1" dirty="0" smtClean="0">
                <a:solidFill>
                  <a:srgbClr val="00B050"/>
                </a:solidFill>
              </a:rPr>
              <a:t>I</a:t>
            </a:r>
            <a:r>
              <a:rPr lang="en-US" sz="2800" b="1" dirty="0" smtClean="0">
                <a:solidFill>
                  <a:srgbClr val="00B050"/>
                </a:solidFill>
              </a:rPr>
              <a:t>DE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S A NUCLEOS</a:t>
            </a:r>
            <a:r>
              <a:rPr lang="tr-TR" sz="2800" dirty="0" smtClean="0"/>
              <a:t>I</a:t>
            </a:r>
            <a:r>
              <a:rPr lang="en-US" sz="2800" dirty="0" smtClean="0"/>
              <a:t>DE W</a:t>
            </a:r>
            <a:r>
              <a:rPr lang="tr-TR" sz="2800" dirty="0" smtClean="0"/>
              <a:t>I</a:t>
            </a:r>
            <a:r>
              <a:rPr lang="en-US" sz="2800" dirty="0" smtClean="0"/>
              <a:t>TH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 PHOSPHATE GROUP ADDED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6509" name="Picture 13" descr="10_10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1163638" y="304800"/>
            <a:ext cx="6815137" cy="609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0605" name="Picture 13" descr="10_11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7590"/>
          <a:stretch>
            <a:fillRect/>
          </a:stretch>
        </p:blipFill>
        <p:spPr bwMode="auto">
          <a:xfrm>
            <a:off x="323528" y="260648"/>
            <a:ext cx="8532813" cy="410445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611560" y="465313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C-5' position is the location of the phosphate group on a nucleotide</a:t>
            </a:r>
            <a:endParaRPr lang="tr-TR" sz="2400" dirty="0" smtClean="0"/>
          </a:p>
          <a:p>
            <a:r>
              <a:rPr lang="en-US" sz="2400" dirty="0" smtClean="0"/>
              <a:t>Nucleotides can have one, two, or three phosphate groups and are called </a:t>
            </a:r>
            <a:r>
              <a:rPr lang="en-US" sz="2400" b="1" dirty="0" smtClean="0"/>
              <a:t>NMPs</a:t>
            </a:r>
            <a:r>
              <a:rPr lang="en-US" sz="2400" dirty="0" smtClean="0"/>
              <a:t>, </a:t>
            </a:r>
            <a:r>
              <a:rPr lang="en-US" sz="2400" b="1" dirty="0" smtClean="0"/>
              <a:t>NDPs</a:t>
            </a:r>
            <a:r>
              <a:rPr lang="en-US" sz="2400" dirty="0" smtClean="0"/>
              <a:t>, and </a:t>
            </a:r>
            <a:r>
              <a:rPr lang="en-US" sz="2400" b="1" dirty="0" smtClean="0"/>
              <a:t>NTPs</a:t>
            </a:r>
            <a:r>
              <a:rPr lang="en-US" sz="2400" dirty="0" smtClean="0"/>
              <a:t>, respectively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326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NUCLEOT</a:t>
            </a:r>
            <a:r>
              <a:rPr lang="tr-TR" dirty="0" smtClean="0"/>
              <a:t>I</a:t>
            </a:r>
            <a:r>
              <a:rPr lang="en-US" dirty="0" smtClean="0"/>
              <a:t>DES ARE L</a:t>
            </a:r>
            <a:r>
              <a:rPr lang="tr-TR" dirty="0" smtClean="0"/>
              <a:t>I</a:t>
            </a:r>
            <a:r>
              <a:rPr lang="en-US" dirty="0" smtClean="0"/>
              <a:t>NKED BY A</a:t>
            </a:r>
            <a:endParaRPr lang="tr-TR" dirty="0" smtClean="0"/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PHOSPHOD</a:t>
            </a:r>
            <a:r>
              <a:rPr lang="tr-TR" b="1" dirty="0" smtClean="0">
                <a:solidFill>
                  <a:srgbClr val="7030A0"/>
                </a:solidFill>
              </a:rPr>
              <a:t>I</a:t>
            </a:r>
            <a:r>
              <a:rPr lang="en-US" b="1" dirty="0" smtClean="0">
                <a:solidFill>
                  <a:srgbClr val="7030A0"/>
                </a:solidFill>
              </a:rPr>
              <a:t>ESTER BOND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BETWEEN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 PHOSPHATE GROUP AT THE C-5</a:t>
            </a:r>
            <a:r>
              <a:rPr lang="tr-TR" dirty="0" smtClean="0"/>
              <a:t>’</a:t>
            </a:r>
          </a:p>
          <a:p>
            <a:pPr>
              <a:buNone/>
            </a:pPr>
            <a:r>
              <a:rPr lang="en-US" dirty="0" smtClean="0"/>
              <a:t>POS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ON AND THE </a:t>
            </a:r>
            <a:r>
              <a:rPr lang="tr-TR" dirty="0" smtClean="0"/>
              <a:t>-</a:t>
            </a:r>
            <a:r>
              <a:rPr lang="en-US" dirty="0" smtClean="0"/>
              <a:t>OH GROUP ON THE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C-3' POS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6575" name="Picture 15" descr="10_01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1763688" y="755650"/>
            <a:ext cx="7380312" cy="610235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251520" y="188640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CENTRAL DOGMA OF MOLECULAR GENET</a:t>
            </a:r>
            <a:r>
              <a:rPr lang="tr-TR" sz="2400" b="1" dirty="0"/>
              <a:t>I</a:t>
            </a:r>
            <a:r>
              <a:rPr lang="en-US" sz="2400" b="1" dirty="0" smtClean="0"/>
              <a:t>CS</a:t>
            </a:r>
            <a:r>
              <a:rPr lang="en-US" sz="2400" dirty="0" smtClean="0"/>
              <a:t> </a:t>
            </a:r>
            <a:r>
              <a:rPr lang="tr-TR" sz="2400" dirty="0"/>
              <a:t>I</a:t>
            </a:r>
            <a:r>
              <a:rPr lang="en-US" sz="2400" dirty="0" smtClean="0"/>
              <a:t>S THAT DNA MAKES RNA, </a:t>
            </a:r>
            <a:endParaRPr lang="tr-TR" sz="2400" dirty="0" smtClean="0"/>
          </a:p>
          <a:p>
            <a:r>
              <a:rPr lang="en-US" sz="2400" dirty="0" smtClean="0"/>
              <a:t>WH</a:t>
            </a:r>
            <a:r>
              <a:rPr lang="tr-TR" sz="2400" dirty="0" smtClean="0"/>
              <a:t>I</a:t>
            </a:r>
            <a:r>
              <a:rPr lang="en-US" sz="2400" dirty="0" smtClean="0"/>
              <a:t>CH MAKES PROTE</a:t>
            </a:r>
            <a:r>
              <a:rPr lang="tr-TR" sz="2400" dirty="0" smtClean="0"/>
              <a:t>I</a:t>
            </a:r>
            <a:r>
              <a:rPr lang="en-US" sz="2400" dirty="0" smtClean="0"/>
              <a:t>NS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3677" name="Picture 13" descr="10_12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1990725" y="304800"/>
            <a:ext cx="5160963" cy="609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5727" name="Picture 15" descr="10_12Figurea-L.jpg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467545" y="304800"/>
            <a:ext cx="7744594" cy="6094413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17951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</a:t>
            </a:r>
            <a:r>
              <a:rPr lang="tr-TR" b="1" dirty="0" smtClean="0"/>
              <a:t>I</a:t>
            </a:r>
            <a:r>
              <a:rPr lang="en-US" b="1" dirty="0" smtClean="0"/>
              <a:t>NKAGE OF TWO NUCLEOT</a:t>
            </a:r>
            <a:r>
              <a:rPr lang="tr-TR" b="1" dirty="0" smtClean="0"/>
              <a:t>I</a:t>
            </a:r>
            <a:r>
              <a:rPr lang="en-US" b="1" dirty="0" smtClean="0"/>
              <a:t>DES BY THE FORMAT</a:t>
            </a:r>
            <a:r>
              <a:rPr lang="tr-TR" b="1" dirty="0" smtClean="0"/>
              <a:t>I</a:t>
            </a:r>
            <a:r>
              <a:rPr lang="en-US" b="1" dirty="0" smtClean="0"/>
              <a:t>ON OF </a:t>
            </a:r>
            <a:endParaRPr lang="tr-TR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PHOSPHOD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ESTER BOND</a:t>
            </a:r>
            <a:r>
              <a:rPr lang="en-US" b="1" dirty="0" smtClean="0"/>
              <a:t>, PRODUC</a:t>
            </a:r>
            <a:r>
              <a:rPr lang="tr-TR" b="1" dirty="0" smtClean="0"/>
              <a:t>I</a:t>
            </a:r>
            <a:r>
              <a:rPr lang="en-US" b="1" dirty="0" smtClean="0"/>
              <a:t>NG A D</a:t>
            </a:r>
            <a:r>
              <a:rPr lang="tr-TR" b="1" dirty="0" smtClean="0"/>
              <a:t>I</a:t>
            </a:r>
            <a:r>
              <a:rPr lang="en-US" b="1" dirty="0" smtClean="0"/>
              <a:t>NUCLEOT</a:t>
            </a:r>
            <a:r>
              <a:rPr lang="tr-TR" b="1" dirty="0" smtClean="0"/>
              <a:t>I</a:t>
            </a:r>
            <a:r>
              <a:rPr lang="en-US" b="1" dirty="0" smtClean="0"/>
              <a:t>DE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7773" name="Picture 13" descr="10_12Figureb-L.jpg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8369" b="11320"/>
          <a:stretch>
            <a:fillRect/>
          </a:stretch>
        </p:blipFill>
        <p:spPr bwMode="auto">
          <a:xfrm>
            <a:off x="467544" y="980728"/>
            <a:ext cx="8370069" cy="3945285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899592" y="551723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SHORT</a:t>
            </a:r>
            <a:r>
              <a:rPr lang="tr-TR" b="1" dirty="0" smtClean="0"/>
              <a:t> </a:t>
            </a:r>
            <a:r>
              <a:rPr lang="en-US" b="1" dirty="0" smtClean="0"/>
              <a:t>AND NOTAT</a:t>
            </a:r>
            <a:r>
              <a:rPr lang="tr-TR" b="1" dirty="0" smtClean="0"/>
              <a:t>I</a:t>
            </a:r>
            <a:r>
              <a:rPr lang="en-US" b="1" dirty="0" smtClean="0"/>
              <a:t>ON FOR A POLYNUCLEOT</a:t>
            </a:r>
            <a:r>
              <a:rPr lang="tr-TR" b="1" dirty="0" smtClean="0"/>
              <a:t>I</a:t>
            </a:r>
            <a:r>
              <a:rPr lang="en-US" b="1" dirty="0" smtClean="0"/>
              <a:t>DE CHA</a:t>
            </a:r>
            <a:r>
              <a:rPr lang="tr-TR" b="1" dirty="0" smtClean="0"/>
              <a:t>I</a:t>
            </a:r>
            <a:r>
              <a:rPr lang="en-US" b="1" dirty="0" smtClean="0"/>
              <a:t>N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85875"/>
            <a:ext cx="8132763" cy="549592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59738" cy="990600"/>
          </a:xfrm>
          <a:noFill/>
        </p:spPr>
        <p:txBody>
          <a:bodyPr>
            <a:normAutofit fontScale="90000"/>
          </a:bodyPr>
          <a:lstStyle/>
          <a:p>
            <a:pPr algn="l" defTabSz="1016000"/>
            <a:r>
              <a:rPr lang="en-US" sz="3600" dirty="0"/>
              <a:t>Nucleotide Polymerization Reaction: </a:t>
            </a:r>
            <a:r>
              <a:rPr lang="en-US" sz="3600" dirty="0" err="1"/>
              <a:t>Phosphodiester</a:t>
            </a:r>
            <a:r>
              <a:rPr lang="en-US" sz="3600" dirty="0"/>
              <a:t> Bond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900" b="1"/>
              <a:t>Copyright ©The McGraw-Hill Companies, Inc. Permission required for reproduction or display</a:t>
            </a:r>
          </a:p>
        </p:txBody>
      </p:sp>
      <p:pic>
        <p:nvPicPr>
          <p:cNvPr id="15365" name="Picture 5" descr="09_1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627688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08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686800" cy="5073427"/>
          </a:xfrm>
        </p:spPr>
        <p:txBody>
          <a:bodyPr>
            <a:normAutofit fontScale="85000" lnSpcReduction="10000"/>
          </a:bodyPr>
          <a:lstStyle/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STRUCTURE OF DNA HOLDS THE KEY TO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1033463" indent="-1033463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UNDERSTAND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NG ITS FUNCT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ON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1033463" indent="-1033463">
              <a:buFontTx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1033463" indent="-1033463">
              <a:buNone/>
            </a:pPr>
            <a:r>
              <a:rPr lang="en-US" b="1" dirty="0" smtClean="0"/>
              <a:t>CHARGAFF</a:t>
            </a:r>
            <a:r>
              <a:rPr lang="en-US" dirty="0" smtClean="0"/>
              <a:t> SHOWED THAT THE AMOUNT OF </a:t>
            </a:r>
            <a:r>
              <a:rPr lang="tr-TR" dirty="0" smtClean="0"/>
              <a:t>“</a:t>
            </a:r>
            <a:r>
              <a:rPr lang="en-US" dirty="0" smtClean="0"/>
              <a:t>A</a:t>
            </a:r>
            <a:r>
              <a:rPr lang="tr-TR" dirty="0" smtClean="0"/>
              <a:t>”</a:t>
            </a:r>
          </a:p>
          <a:p>
            <a:pPr marL="1033463" indent="-1033463">
              <a:buNone/>
            </a:pPr>
            <a:r>
              <a:rPr lang="tr-TR" dirty="0" smtClean="0"/>
              <a:t>I</a:t>
            </a:r>
            <a:r>
              <a:rPr lang="en-US" dirty="0" smtClean="0"/>
              <a:t>S</a:t>
            </a:r>
            <a:r>
              <a:rPr lang="tr-TR" dirty="0" smtClean="0"/>
              <a:t> </a:t>
            </a:r>
            <a:r>
              <a:rPr lang="en-US" dirty="0" smtClean="0"/>
              <a:t>PROPORT</a:t>
            </a:r>
            <a:r>
              <a:rPr lang="tr-TR" dirty="0" smtClean="0"/>
              <a:t>I</a:t>
            </a:r>
            <a:r>
              <a:rPr lang="en-US" dirty="0" smtClean="0"/>
              <a:t>ONAL TO </a:t>
            </a:r>
            <a:r>
              <a:rPr lang="tr-TR" dirty="0" smtClean="0"/>
              <a:t>“</a:t>
            </a:r>
            <a:r>
              <a:rPr lang="en-US" dirty="0" smtClean="0"/>
              <a:t>T</a:t>
            </a:r>
            <a:r>
              <a:rPr lang="tr-TR" dirty="0" smtClean="0"/>
              <a:t>”</a:t>
            </a:r>
            <a:r>
              <a:rPr lang="en-US" dirty="0" smtClean="0"/>
              <a:t> AND THE AMOUNT OF </a:t>
            </a:r>
            <a:r>
              <a:rPr lang="tr-TR" dirty="0" smtClean="0"/>
              <a:t>“</a:t>
            </a:r>
            <a:r>
              <a:rPr lang="en-US" dirty="0" smtClean="0"/>
              <a:t>C</a:t>
            </a:r>
            <a:r>
              <a:rPr lang="tr-TR" dirty="0" smtClean="0"/>
              <a:t>”</a:t>
            </a:r>
          </a:p>
          <a:p>
            <a:pPr marL="1033463" indent="-1033463">
              <a:buNone/>
            </a:pPr>
            <a:r>
              <a:rPr lang="tr-TR" dirty="0" smtClean="0"/>
              <a:t>I</a:t>
            </a:r>
            <a:r>
              <a:rPr lang="en-US" dirty="0" smtClean="0"/>
              <a:t>S</a:t>
            </a:r>
            <a:r>
              <a:rPr lang="tr-TR" dirty="0" smtClean="0"/>
              <a:t> </a:t>
            </a:r>
            <a:r>
              <a:rPr lang="en-US" dirty="0" smtClean="0"/>
              <a:t>PROPORT</a:t>
            </a:r>
            <a:r>
              <a:rPr lang="tr-TR" dirty="0" smtClean="0"/>
              <a:t>I</a:t>
            </a:r>
            <a:r>
              <a:rPr lang="en-US" dirty="0" smtClean="0"/>
              <a:t>ONAL TO </a:t>
            </a:r>
            <a:r>
              <a:rPr lang="tr-TR" dirty="0" smtClean="0"/>
              <a:t>“</a:t>
            </a:r>
            <a:r>
              <a:rPr lang="en-US" dirty="0" smtClean="0"/>
              <a:t>G</a:t>
            </a:r>
            <a:r>
              <a:rPr lang="tr-TR" dirty="0" smtClean="0"/>
              <a:t>”</a:t>
            </a:r>
            <a:r>
              <a:rPr lang="en-US" dirty="0" smtClean="0"/>
              <a:t>, BUT THE</a:t>
            </a:r>
            <a:r>
              <a:rPr lang="tr-TR" dirty="0" smtClean="0"/>
              <a:t> </a:t>
            </a:r>
            <a:r>
              <a:rPr lang="en-US" dirty="0" smtClean="0"/>
              <a:t>PERCENTAGE</a:t>
            </a:r>
            <a:endParaRPr lang="tr-TR" dirty="0" smtClean="0"/>
          </a:p>
          <a:p>
            <a:pPr marL="1033463" indent="-1033463">
              <a:buNone/>
            </a:pPr>
            <a:r>
              <a:rPr lang="en-US" dirty="0" smtClean="0"/>
              <a:t>OF</a:t>
            </a:r>
            <a:r>
              <a:rPr lang="tr-TR" dirty="0" smtClean="0"/>
              <a:t> “</a:t>
            </a:r>
            <a:r>
              <a:rPr lang="en-US" dirty="0" smtClean="0"/>
              <a:t>C + G</a:t>
            </a:r>
            <a:r>
              <a:rPr lang="tr-TR" dirty="0" smtClean="0"/>
              <a:t>”</a:t>
            </a:r>
            <a:r>
              <a:rPr lang="en-US" dirty="0" smtClean="0"/>
              <a:t> DOES NOT</a:t>
            </a:r>
            <a:r>
              <a:rPr lang="tr-TR" dirty="0" smtClean="0"/>
              <a:t> </a:t>
            </a:r>
            <a:r>
              <a:rPr lang="en-US" dirty="0" smtClean="0"/>
              <a:t>NECESSAR</a:t>
            </a:r>
            <a:r>
              <a:rPr lang="tr-TR" dirty="0" smtClean="0"/>
              <a:t>I</a:t>
            </a:r>
            <a:r>
              <a:rPr lang="en-US" dirty="0" smtClean="0"/>
              <a:t>LY EQUAL THE</a:t>
            </a:r>
            <a:endParaRPr lang="tr-TR" dirty="0" smtClean="0"/>
          </a:p>
          <a:p>
            <a:pPr marL="1033463" indent="-1033463">
              <a:buNone/>
            </a:pPr>
            <a:r>
              <a:rPr lang="en-US" dirty="0" smtClean="0"/>
              <a:t>PERCENTAGE OF </a:t>
            </a:r>
            <a:r>
              <a:rPr lang="tr-TR" dirty="0" smtClean="0"/>
              <a:t>“</a:t>
            </a:r>
            <a:r>
              <a:rPr lang="en-US" dirty="0" smtClean="0"/>
              <a:t>A + T</a:t>
            </a:r>
            <a:r>
              <a:rPr lang="tr-TR" dirty="0" smtClean="0"/>
              <a:t>”</a:t>
            </a:r>
            <a:r>
              <a:rPr lang="en-US" dirty="0" smtClean="0"/>
              <a:t> </a:t>
            </a:r>
          </a:p>
          <a:p>
            <a:pPr marL="1033463" indent="-1033463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3917" name="Picture 13" descr="10_T03Tabl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5179"/>
          <a:stretch>
            <a:fillRect/>
          </a:stretch>
        </p:blipFill>
        <p:spPr bwMode="auto">
          <a:xfrm>
            <a:off x="304800" y="692150"/>
            <a:ext cx="8532813" cy="531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5965" name="Picture 13" descr="10_13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61"/>
          <a:stretch>
            <a:fillRect/>
          </a:stretch>
        </p:blipFill>
        <p:spPr bwMode="auto">
          <a:xfrm>
            <a:off x="1403648" y="0"/>
            <a:ext cx="6249987" cy="6097587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95536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X-ray diffraction</a:t>
            </a:r>
            <a:r>
              <a:rPr lang="en-US" dirty="0" smtClean="0"/>
              <a:t> of DNA showed a 3.4 angstrom periodicity, characteristic of a </a:t>
            </a:r>
            <a:endParaRPr lang="tr-TR" dirty="0" smtClean="0"/>
          </a:p>
          <a:p>
            <a:r>
              <a:rPr lang="en-US" dirty="0" smtClean="0"/>
              <a:t>helical structure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868680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3500" b="1" dirty="0" smtClean="0">
                <a:solidFill>
                  <a:srgbClr val="FF0000"/>
                </a:solidFill>
              </a:rPr>
              <a:t>THE </a:t>
            </a:r>
            <a:r>
              <a:rPr lang="en-US" sz="3500" b="1" dirty="0" smtClean="0">
                <a:solidFill>
                  <a:srgbClr val="FF0000"/>
                </a:solidFill>
              </a:rPr>
              <a:t>WATSON</a:t>
            </a:r>
            <a:r>
              <a:rPr lang="tr-TR" sz="3500" b="1" dirty="0" smtClean="0">
                <a:solidFill>
                  <a:srgbClr val="FF0000"/>
                </a:solidFill>
              </a:rPr>
              <a:t>-</a:t>
            </a:r>
            <a:r>
              <a:rPr lang="en-US" sz="3500" b="1" dirty="0" smtClean="0">
                <a:solidFill>
                  <a:srgbClr val="FF0000"/>
                </a:solidFill>
              </a:rPr>
              <a:t>CR</a:t>
            </a:r>
            <a:r>
              <a:rPr lang="tr-TR" sz="3500" b="1" dirty="0" smtClean="0">
                <a:solidFill>
                  <a:srgbClr val="FF0000"/>
                </a:solidFill>
              </a:rPr>
              <a:t>I</a:t>
            </a:r>
            <a:r>
              <a:rPr lang="en-US" sz="3500" b="1" dirty="0" smtClean="0">
                <a:solidFill>
                  <a:srgbClr val="FF0000"/>
                </a:solidFill>
              </a:rPr>
              <a:t>CK</a:t>
            </a:r>
            <a:r>
              <a:rPr lang="tr-TR" sz="3500" b="1" dirty="0" smtClean="0">
                <a:solidFill>
                  <a:srgbClr val="FF0000"/>
                </a:solidFill>
              </a:rPr>
              <a:t> MODEL</a:t>
            </a:r>
          </a:p>
          <a:p>
            <a:pPr>
              <a:buNone/>
            </a:pPr>
            <a:endParaRPr lang="tr-TR" sz="1900" dirty="0" smtClean="0"/>
          </a:p>
          <a:p>
            <a:pPr>
              <a:buNone/>
            </a:pPr>
            <a:r>
              <a:rPr lang="en-US" dirty="0" smtClean="0"/>
              <a:t>WATSON AND CR</a:t>
            </a:r>
            <a:r>
              <a:rPr lang="tr-TR" dirty="0" smtClean="0"/>
              <a:t>I</a:t>
            </a:r>
            <a:r>
              <a:rPr lang="en-US" dirty="0" smtClean="0"/>
              <a:t>CK PROPOSED DNA 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A R</a:t>
            </a:r>
            <a:r>
              <a:rPr lang="tr-TR" dirty="0" smtClean="0"/>
              <a:t>I</a:t>
            </a:r>
            <a:r>
              <a:rPr lang="en-US" dirty="0" smtClean="0"/>
              <a:t>GHT-HANDED DOUBLE HEL</a:t>
            </a:r>
            <a:r>
              <a:rPr lang="tr-TR" dirty="0" smtClean="0"/>
              <a:t>I</a:t>
            </a:r>
            <a:r>
              <a:rPr lang="en-US" dirty="0" smtClean="0"/>
              <a:t>X 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WH</a:t>
            </a:r>
            <a:r>
              <a:rPr lang="tr-TR" dirty="0" smtClean="0"/>
              <a:t>I</a:t>
            </a:r>
            <a:r>
              <a:rPr lang="en-US" dirty="0" smtClean="0"/>
              <a:t>CH THE TWO STRANDS ARE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ANT</a:t>
            </a:r>
            <a:r>
              <a:rPr lang="tr-TR" dirty="0" smtClean="0"/>
              <a:t>I</a:t>
            </a:r>
            <a:r>
              <a:rPr lang="en-US" dirty="0" smtClean="0"/>
              <a:t>PARALLEL AND THE BASES ARE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STACKED ON ONE ANOTHER </a:t>
            </a:r>
          </a:p>
          <a:p>
            <a:pPr>
              <a:buNone/>
            </a:pPr>
            <a:endParaRPr lang="tr-TR" sz="1300" dirty="0" smtClean="0"/>
          </a:p>
          <a:p>
            <a:pPr>
              <a:buNone/>
            </a:pPr>
            <a:r>
              <a:rPr lang="en-US" dirty="0" smtClean="0"/>
              <a:t>THE TWO STRANDS ARE CONNECTED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A-T AND G-C BASE PA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tr-TR" dirty="0" smtClean="0"/>
              <a:t>I</a:t>
            </a:r>
            <a:r>
              <a:rPr lang="en-US" dirty="0" smtClean="0"/>
              <a:t>NG AND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THERE</a:t>
            </a:r>
            <a:r>
              <a:rPr lang="tr-TR" dirty="0" smtClean="0"/>
              <a:t> </a:t>
            </a:r>
            <a:r>
              <a:rPr lang="en-US" dirty="0" smtClean="0"/>
              <a:t>ARE 10 BASE PA</a:t>
            </a:r>
            <a:r>
              <a:rPr lang="tr-TR" dirty="0" smtClean="0"/>
              <a:t>I</a:t>
            </a:r>
            <a:r>
              <a:rPr lang="en-US" dirty="0" smtClean="0"/>
              <a:t>RS PER HEL</a:t>
            </a:r>
            <a:r>
              <a:rPr lang="tr-TR" dirty="0" smtClean="0"/>
              <a:t>I</a:t>
            </a:r>
            <a:r>
              <a:rPr lang="en-US" dirty="0" smtClean="0"/>
              <a:t>X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TURN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640960" cy="5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A-T AND G-C BASE PA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tr-TR" dirty="0" smtClean="0"/>
              <a:t>I</a:t>
            </a:r>
            <a:r>
              <a:rPr lang="en-US" dirty="0" smtClean="0"/>
              <a:t>NG</a:t>
            </a:r>
            <a:r>
              <a:rPr lang="tr-TR" dirty="0" smtClean="0"/>
              <a:t> </a:t>
            </a:r>
            <a:r>
              <a:rPr lang="en-US" dirty="0" smtClean="0"/>
              <a:t>PROV</a:t>
            </a:r>
            <a:r>
              <a:rPr lang="tr-TR" dirty="0" smtClean="0"/>
              <a:t>I</a:t>
            </a:r>
            <a:r>
              <a:rPr lang="en-US" dirty="0" smtClean="0"/>
              <a:t>DES</a:t>
            </a:r>
            <a:endParaRPr lang="tr-TR" dirty="0" smtClean="0"/>
          </a:p>
          <a:p>
            <a:pPr>
              <a:buNone/>
            </a:pPr>
            <a:r>
              <a:rPr lang="en-US" b="1" dirty="0" smtClean="0"/>
              <a:t>COMPLEMENTAR</a:t>
            </a:r>
            <a:r>
              <a:rPr lang="tr-TR" b="1" dirty="0" smtClean="0"/>
              <a:t>I</a:t>
            </a:r>
            <a:r>
              <a:rPr lang="en-US" b="1" dirty="0" smtClean="0"/>
              <a:t>TY</a:t>
            </a:r>
            <a:r>
              <a:rPr lang="en-US" dirty="0" smtClean="0"/>
              <a:t> OF THE</a:t>
            </a:r>
            <a:r>
              <a:rPr lang="tr-TR" dirty="0" smtClean="0"/>
              <a:t> </a:t>
            </a:r>
            <a:r>
              <a:rPr lang="en-US" dirty="0" smtClean="0"/>
              <a:t>TWO STRANDS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AND CHEM</a:t>
            </a:r>
            <a:r>
              <a:rPr lang="tr-TR" dirty="0" smtClean="0"/>
              <a:t>I</a:t>
            </a:r>
            <a:r>
              <a:rPr lang="en-US" dirty="0" smtClean="0"/>
              <a:t>CAL</a:t>
            </a:r>
            <a:r>
              <a:rPr lang="tr-TR" dirty="0" smtClean="0"/>
              <a:t> </a:t>
            </a:r>
            <a:r>
              <a:rPr lang="en-US" dirty="0" smtClean="0"/>
              <a:t>STAB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TY</a:t>
            </a:r>
            <a:r>
              <a:rPr lang="tr-TR" dirty="0" smtClean="0"/>
              <a:t> </a:t>
            </a:r>
            <a:r>
              <a:rPr lang="en-US" dirty="0" smtClean="0"/>
              <a:t>TO THE HEL</a:t>
            </a:r>
            <a:r>
              <a:rPr lang="tr-TR" dirty="0" smtClean="0"/>
              <a:t>I</a:t>
            </a:r>
            <a:r>
              <a:rPr lang="en-US" dirty="0" smtClean="0"/>
              <a:t>X</a:t>
            </a:r>
            <a:endParaRPr lang="tr-TR" dirty="0" smtClean="0"/>
          </a:p>
          <a:p>
            <a:pPr>
              <a:buNone/>
            </a:pPr>
            <a:endParaRPr lang="tr-TR" sz="1300" dirty="0" smtClean="0"/>
          </a:p>
          <a:p>
            <a:pPr>
              <a:buNone/>
            </a:pPr>
            <a:r>
              <a:rPr lang="en-US" dirty="0" smtClean="0"/>
              <a:t>A-T BASE PA</a:t>
            </a:r>
            <a:r>
              <a:rPr lang="tr-TR" dirty="0" smtClean="0"/>
              <a:t>I</a:t>
            </a:r>
            <a:r>
              <a:rPr lang="en-US" dirty="0" smtClean="0"/>
              <a:t>RS FORM TWO HYDROGEN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BONDS AND G-C BASE PA</a:t>
            </a:r>
            <a:r>
              <a:rPr lang="tr-TR" dirty="0" smtClean="0"/>
              <a:t>I</a:t>
            </a:r>
            <a:r>
              <a:rPr lang="en-US" dirty="0" smtClean="0"/>
              <a:t>RS FORM THREE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HYDROGEN BONDS</a:t>
            </a:r>
            <a:endParaRPr lang="tr-TR" dirty="0" smtClean="0"/>
          </a:p>
          <a:p>
            <a:pPr>
              <a:buNone/>
            </a:pPr>
            <a:endParaRPr lang="tr-TR" sz="1500" dirty="0" smtClean="0"/>
          </a:p>
          <a:p>
            <a:pPr>
              <a:buNone/>
            </a:pPr>
            <a:r>
              <a:rPr lang="en-US" dirty="0" smtClean="0"/>
              <a:t>THE ARRANGEMENT OF SUGARS AND</a:t>
            </a:r>
            <a:r>
              <a:rPr lang="tr-TR" dirty="0" smtClean="0"/>
              <a:t> </a:t>
            </a:r>
            <a:r>
              <a:rPr lang="en-US" dirty="0" smtClean="0"/>
              <a:t>BASES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ALONG THE AX</a:t>
            </a:r>
            <a:r>
              <a:rPr lang="tr-TR" dirty="0" smtClean="0"/>
              <a:t>I</a:t>
            </a:r>
            <a:r>
              <a:rPr lang="en-US" dirty="0" smtClean="0"/>
              <a:t>S PROV</a:t>
            </a:r>
            <a:r>
              <a:rPr lang="tr-TR" dirty="0" smtClean="0"/>
              <a:t>I</a:t>
            </a:r>
            <a:r>
              <a:rPr lang="en-US" dirty="0" smtClean="0"/>
              <a:t>DES</a:t>
            </a:r>
            <a:r>
              <a:rPr lang="tr-TR" dirty="0" smtClean="0"/>
              <a:t> </a:t>
            </a:r>
            <a:r>
              <a:rPr lang="en-US" dirty="0" smtClean="0"/>
              <a:t>ANOTHER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STAB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Z</a:t>
            </a:r>
            <a:r>
              <a:rPr lang="tr-TR" dirty="0" smtClean="0"/>
              <a:t>I</a:t>
            </a:r>
            <a:r>
              <a:rPr lang="en-US" dirty="0" smtClean="0"/>
              <a:t>NG FACTOR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THE GENETIC MATERIAL?</a:t>
            </a:r>
          </a:p>
          <a:p>
            <a:pPr>
              <a:buNone/>
            </a:pPr>
            <a:endParaRPr lang="tr-TR" sz="1400" dirty="0" smtClean="0"/>
          </a:p>
          <a:p>
            <a:r>
              <a:rPr lang="en-US" sz="2800" dirty="0" smtClean="0"/>
              <a:t>THE GENET</a:t>
            </a:r>
            <a:r>
              <a:rPr lang="tr-TR" sz="2800" dirty="0" smtClean="0"/>
              <a:t>I</a:t>
            </a:r>
            <a:r>
              <a:rPr lang="en-US" sz="2800" dirty="0" smtClean="0"/>
              <a:t>C MATER</a:t>
            </a:r>
            <a:r>
              <a:rPr lang="tr-TR" sz="2800" dirty="0" smtClean="0"/>
              <a:t>I</a:t>
            </a:r>
            <a:r>
              <a:rPr lang="en-US" sz="2800" dirty="0" smtClean="0"/>
              <a:t>AL </a:t>
            </a:r>
            <a:r>
              <a:rPr lang="tr-TR" sz="2800" dirty="0" smtClean="0"/>
              <a:t>I</a:t>
            </a:r>
            <a:r>
              <a:rPr lang="en-US" sz="2800" dirty="0" smtClean="0"/>
              <a:t>S PHYS</a:t>
            </a:r>
            <a:r>
              <a:rPr lang="tr-TR" sz="2800" dirty="0" smtClean="0"/>
              <a:t>I</a:t>
            </a:r>
            <a:r>
              <a:rPr lang="en-US" sz="2800" dirty="0" smtClean="0"/>
              <a:t>CALLY TRANSM</a:t>
            </a:r>
            <a:r>
              <a:rPr lang="tr-TR" sz="2800" dirty="0" smtClean="0"/>
              <a:t>I</a:t>
            </a:r>
            <a:r>
              <a:rPr lang="en-US" sz="2800" dirty="0" smtClean="0"/>
              <a:t>TTED FROM PARENT TO OFFSPR</a:t>
            </a:r>
            <a:r>
              <a:rPr lang="tr-TR" sz="2800" dirty="0" smtClean="0"/>
              <a:t>I</a:t>
            </a:r>
            <a:r>
              <a:rPr lang="en-US" sz="2800" dirty="0" smtClean="0"/>
              <a:t>NG </a:t>
            </a:r>
          </a:p>
          <a:p>
            <a:r>
              <a:rPr lang="en-US" sz="2800" dirty="0" smtClean="0"/>
              <a:t>PROTE</a:t>
            </a:r>
            <a:r>
              <a:rPr lang="tr-TR" sz="2800" dirty="0" smtClean="0"/>
              <a:t>I</a:t>
            </a:r>
            <a:r>
              <a:rPr lang="en-US" sz="2800" dirty="0" smtClean="0"/>
              <a:t>NS AND NUCLE</a:t>
            </a:r>
            <a:r>
              <a:rPr lang="tr-TR" sz="2800" dirty="0" smtClean="0"/>
              <a:t>I</a:t>
            </a:r>
            <a:r>
              <a:rPr lang="en-US" sz="2800" dirty="0" smtClean="0"/>
              <a:t>C AC</a:t>
            </a:r>
            <a:r>
              <a:rPr lang="tr-TR" sz="2800" dirty="0" smtClean="0"/>
              <a:t>I</a:t>
            </a:r>
            <a:r>
              <a:rPr lang="en-US" sz="2800" dirty="0" smtClean="0"/>
              <a:t>DS WERE THE MAJOR CAND</a:t>
            </a:r>
            <a:r>
              <a:rPr lang="tr-TR" sz="2800" dirty="0" smtClean="0"/>
              <a:t>I</a:t>
            </a:r>
            <a:r>
              <a:rPr lang="en-US" sz="2800" dirty="0" smtClean="0"/>
              <a:t>DATES FOR THE GENET</a:t>
            </a:r>
            <a:r>
              <a:rPr lang="tr-TR" sz="2800" dirty="0" smtClean="0"/>
              <a:t>I</a:t>
            </a:r>
            <a:r>
              <a:rPr lang="en-US" sz="2800" dirty="0" smtClean="0"/>
              <a:t>C MATER</a:t>
            </a:r>
            <a:r>
              <a:rPr lang="tr-TR" sz="2800" dirty="0" smtClean="0"/>
              <a:t>I</a:t>
            </a:r>
            <a:r>
              <a:rPr lang="en-US" sz="2800" dirty="0" smtClean="0"/>
              <a:t>AL</a:t>
            </a:r>
            <a:endParaRPr lang="tr-TR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FOR A LONG T</a:t>
            </a:r>
            <a:r>
              <a:rPr lang="tr-TR" sz="2800" dirty="0" smtClean="0"/>
              <a:t>I</a:t>
            </a:r>
            <a:r>
              <a:rPr lang="en-US" sz="2800" dirty="0" smtClean="0"/>
              <a:t>ME, PROTE</a:t>
            </a:r>
            <a:r>
              <a:rPr lang="tr-TR" sz="2800" dirty="0" smtClean="0"/>
              <a:t>I</a:t>
            </a:r>
            <a:r>
              <a:rPr lang="en-US" sz="2800" dirty="0" smtClean="0"/>
              <a:t>N WAS</a:t>
            </a:r>
            <a:r>
              <a:rPr lang="tr-TR" sz="2800" dirty="0" smtClean="0"/>
              <a:t> </a:t>
            </a:r>
            <a:r>
              <a:rPr lang="en-US" sz="2800" dirty="0" smtClean="0"/>
              <a:t>FAVORED</a:t>
            </a:r>
            <a:endParaRPr lang="tr-TR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TO BE THE GENET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r>
              <a:rPr lang="tr-TR" sz="2800" dirty="0" smtClean="0"/>
              <a:t> </a:t>
            </a:r>
            <a:r>
              <a:rPr lang="en-US" sz="2800" dirty="0" smtClean="0"/>
              <a:t>MATER</a:t>
            </a:r>
            <a:r>
              <a:rPr lang="tr-TR" sz="2800" dirty="0" smtClean="0"/>
              <a:t>I</a:t>
            </a:r>
            <a:r>
              <a:rPr lang="en-US" sz="2800" dirty="0" smtClean="0"/>
              <a:t>AL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</a:t>
            </a:r>
            <a:r>
              <a:rPr lang="tr-TR" dirty="0" smtClean="0"/>
              <a:t>I</a:t>
            </a:r>
            <a:r>
              <a:rPr lang="en-US" dirty="0" smtClean="0"/>
              <a:t>S ABUNDANT </a:t>
            </a:r>
            <a:r>
              <a:rPr lang="tr-TR" dirty="0" smtClean="0"/>
              <a:t>I</a:t>
            </a:r>
            <a:r>
              <a:rPr lang="en-US" dirty="0" smtClean="0"/>
              <a:t>N 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WAS THE SUBJECT OF THE MOST ACT</a:t>
            </a:r>
            <a:r>
              <a:rPr lang="tr-TR" dirty="0" smtClean="0"/>
              <a:t>I</a:t>
            </a:r>
            <a:r>
              <a:rPr lang="en-US" dirty="0" smtClean="0"/>
              <a:t>VE AREAS OF GENET</a:t>
            </a:r>
            <a:r>
              <a:rPr lang="tr-TR" dirty="0" smtClean="0"/>
              <a:t>I</a:t>
            </a:r>
            <a:r>
              <a:rPr lang="en-US" dirty="0" smtClean="0"/>
              <a:t>C RESEARCH</a:t>
            </a:r>
          </a:p>
          <a:p>
            <a:endParaRPr lang="tr-TR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34" name="Picture 14" descr="10_14Figurea-L.jpg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10614"/>
          <a:stretch>
            <a:fillRect/>
          </a:stretch>
        </p:blipFill>
        <p:spPr bwMode="auto">
          <a:xfrm>
            <a:off x="611560" y="188640"/>
            <a:ext cx="5040560" cy="6318250"/>
          </a:xfrm>
          <a:prstGeom prst="rect">
            <a:avLst/>
          </a:prstGeom>
          <a:noFill/>
        </p:spPr>
      </p:pic>
      <p:pic>
        <p:nvPicPr>
          <p:cNvPr id="4" name="Picture 13" descr="10_14Figureb-L.jpg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 t="16767" b="10614"/>
          <a:stretch>
            <a:fillRect/>
          </a:stretch>
        </p:blipFill>
        <p:spPr bwMode="auto">
          <a:xfrm>
            <a:off x="5292080" y="661937"/>
            <a:ext cx="3528392" cy="535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7229" name="Picture 13" descr="10_16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2084388" y="304800"/>
            <a:ext cx="4975225" cy="609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944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820472" cy="778098"/>
          </a:xfrm>
        </p:spPr>
        <p:txBody>
          <a:bodyPr>
            <a:normAutofit/>
          </a:bodyPr>
          <a:lstStyle/>
          <a:p>
            <a:pPr marL="1033463" indent="-1033463" algn="l"/>
            <a:r>
              <a:rPr lang="en-US" sz="3600" dirty="0" smtClean="0">
                <a:solidFill>
                  <a:srgbClr val="FF0000"/>
                </a:solidFill>
              </a:rPr>
              <a:t>ALTERNAT</a:t>
            </a:r>
            <a:r>
              <a:rPr lang="tr-TR" sz="3600" dirty="0" smtClean="0">
                <a:solidFill>
                  <a:srgbClr val="FF0000"/>
                </a:solidFill>
              </a:rPr>
              <a:t>I</a:t>
            </a:r>
            <a:r>
              <a:rPr lang="en-US" sz="3600" dirty="0" smtClean="0">
                <a:solidFill>
                  <a:srgbClr val="FF0000"/>
                </a:solidFill>
              </a:rPr>
              <a:t>VE FORMS OF DNA EX</a:t>
            </a:r>
            <a:r>
              <a:rPr lang="tr-TR" sz="3600" dirty="0" smtClean="0">
                <a:solidFill>
                  <a:srgbClr val="FF0000"/>
                </a:solidFill>
              </a:rPr>
              <a:t>I</a:t>
            </a:r>
            <a:r>
              <a:rPr lang="en-US" sz="3600" dirty="0" smtClean="0">
                <a:solidFill>
                  <a:srgbClr val="FF0000"/>
                </a:solidFill>
              </a:rPr>
              <a:t>ST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09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892480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WATSON-CR</a:t>
            </a:r>
            <a:r>
              <a:rPr lang="tr-TR" dirty="0" smtClean="0"/>
              <a:t>I</a:t>
            </a:r>
            <a:r>
              <a:rPr lang="en-US" dirty="0" smtClean="0"/>
              <a:t>CK DNA MODEL </a:t>
            </a:r>
            <a:r>
              <a:rPr lang="tr-TR" dirty="0" smtClean="0"/>
              <a:t>I</a:t>
            </a:r>
            <a:r>
              <a:rPr lang="en-US" dirty="0" smtClean="0"/>
              <a:t>S OF </a:t>
            </a:r>
            <a:r>
              <a:rPr lang="en-US" b="1" dirty="0" smtClean="0"/>
              <a:t>B-DNA</a:t>
            </a:r>
            <a:r>
              <a:rPr lang="en-US" dirty="0" smtClean="0"/>
              <a:t>,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WH</a:t>
            </a:r>
            <a:r>
              <a:rPr lang="tr-TR" dirty="0" smtClean="0"/>
              <a:t>I</a:t>
            </a:r>
            <a:r>
              <a:rPr lang="en-US" dirty="0" smtClean="0"/>
              <a:t>CH </a:t>
            </a:r>
            <a:r>
              <a:rPr lang="tr-TR" dirty="0" smtClean="0"/>
              <a:t>I</a:t>
            </a:r>
            <a:r>
              <a:rPr lang="en-US" dirty="0" smtClean="0"/>
              <a:t>S BEL</a:t>
            </a:r>
            <a:r>
              <a:rPr lang="tr-TR" dirty="0" smtClean="0"/>
              <a:t>I</a:t>
            </a:r>
            <a:r>
              <a:rPr lang="en-US" dirty="0" smtClean="0"/>
              <a:t>EVED TO BE THE</a:t>
            </a:r>
            <a:r>
              <a:rPr lang="tr-TR" dirty="0" smtClean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OLOG</a:t>
            </a:r>
            <a:r>
              <a:rPr lang="tr-TR" dirty="0" smtClean="0"/>
              <a:t>I</a:t>
            </a:r>
            <a:r>
              <a:rPr lang="en-US" dirty="0" smtClean="0"/>
              <a:t>CALLY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GN</a:t>
            </a:r>
            <a:r>
              <a:rPr lang="tr-TR" dirty="0" smtClean="0"/>
              <a:t>I</a:t>
            </a:r>
            <a:r>
              <a:rPr lang="en-US" dirty="0" smtClean="0"/>
              <a:t>F</a:t>
            </a:r>
            <a:r>
              <a:rPr lang="tr-TR" dirty="0" smtClean="0"/>
              <a:t>I</a:t>
            </a:r>
            <a:r>
              <a:rPr lang="en-US" dirty="0" smtClean="0"/>
              <a:t>CANT FORM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en-US" b="1" dirty="0" smtClean="0"/>
              <a:t>A-DNA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smtClean="0"/>
              <a:t>S SL</a:t>
            </a:r>
            <a:r>
              <a:rPr lang="tr-TR" dirty="0" smtClean="0"/>
              <a:t>I</a:t>
            </a:r>
            <a:r>
              <a:rPr lang="en-US" dirty="0" smtClean="0"/>
              <a:t>GHTLY MORE COMPACT THAN </a:t>
            </a:r>
            <a:br>
              <a:rPr lang="en-US" dirty="0" smtClean="0"/>
            </a:br>
            <a:r>
              <a:rPr lang="en-US" b="1" dirty="0" smtClean="0"/>
              <a:t>B-DNA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tr-TR" b="1" dirty="0" smtClean="0"/>
              <a:t>	</a:t>
            </a:r>
            <a:r>
              <a:rPr lang="en-US" b="1" dirty="0" smtClean="0"/>
              <a:t>C-DNA</a:t>
            </a:r>
            <a:r>
              <a:rPr lang="en-US" dirty="0" smtClean="0"/>
              <a:t>, </a:t>
            </a:r>
            <a:r>
              <a:rPr lang="en-US" b="1" dirty="0" smtClean="0"/>
              <a:t>D-DNA</a:t>
            </a:r>
            <a:r>
              <a:rPr lang="en-US" dirty="0" smtClean="0"/>
              <a:t>, AND </a:t>
            </a:r>
            <a:r>
              <a:rPr lang="en-US" b="1" dirty="0" smtClean="0"/>
              <a:t>E-DNA</a:t>
            </a:r>
            <a:r>
              <a:rPr lang="en-US" dirty="0" smtClean="0"/>
              <a:t> ARE ALSO R</a:t>
            </a:r>
            <a:r>
              <a:rPr lang="tr-TR" dirty="0" smtClean="0"/>
              <a:t>I</a:t>
            </a:r>
            <a:r>
              <a:rPr lang="en-US" dirty="0" smtClean="0"/>
              <a:t>GHT-HANDED FORMS OF DNA THAT ARE LESS COMPACT THAN B-DNA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en-US" b="1" dirty="0" smtClean="0"/>
              <a:t>Z-DNA</a:t>
            </a:r>
            <a:r>
              <a:rPr lang="en-US" dirty="0" smtClean="0"/>
              <a:t> FORMS A LEFT-HANDED DOUBLE HEL</a:t>
            </a:r>
            <a:r>
              <a:rPr lang="tr-TR" dirty="0" smtClean="0"/>
              <a:t>I</a:t>
            </a:r>
            <a:r>
              <a:rPr lang="en-US" dirty="0" smtClean="0"/>
              <a:t>X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Helices Can be Right or Left Handed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3448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2349" name="Picture 13" descr="10_17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3479"/>
          <a:stretch>
            <a:fillRect/>
          </a:stretch>
        </p:blipFill>
        <p:spPr bwMode="auto">
          <a:xfrm>
            <a:off x="1843088" y="269875"/>
            <a:ext cx="5457825" cy="616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Different Forms of DNA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73448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46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rgbClr val="FF0000"/>
                </a:solidFill>
              </a:rPr>
              <a:t>RNA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746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STRUCTURE OF RNA IS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CHEM</a:t>
            </a:r>
            <a:r>
              <a:rPr lang="tr-TR" dirty="0" smtClean="0"/>
              <a:t>I</a:t>
            </a:r>
            <a:r>
              <a:rPr lang="en-US" dirty="0" smtClean="0"/>
              <a:t>CALLY S</a:t>
            </a:r>
            <a:r>
              <a:rPr lang="tr-TR" dirty="0" smtClean="0"/>
              <a:t>I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smtClean="0"/>
              <a:t>LAR TO DNA, BUT</a:t>
            </a:r>
            <a:r>
              <a:rPr lang="tr-TR" dirty="0" smtClean="0"/>
              <a:t> IT IS</a:t>
            </a:r>
          </a:p>
          <a:p>
            <a:pPr>
              <a:buNone/>
            </a:pP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NGLE STRANDED</a:t>
            </a:r>
          </a:p>
          <a:p>
            <a:endParaRPr lang="tr-TR" dirty="0" smtClean="0"/>
          </a:p>
          <a:p>
            <a:pPr>
              <a:buNone/>
            </a:pPr>
            <a:r>
              <a:rPr lang="en-US" dirty="0" smtClean="0"/>
              <a:t>IN RNA:</a:t>
            </a:r>
          </a:p>
          <a:p>
            <a:pPr lvl="1"/>
            <a:r>
              <a:rPr lang="en-US" dirty="0" smtClean="0"/>
              <a:t>THE SUGAR </a:t>
            </a:r>
            <a:r>
              <a:rPr lang="en-US" b="1" dirty="0" smtClean="0"/>
              <a:t>R</a:t>
            </a:r>
            <a:r>
              <a:rPr lang="tr-TR" b="1" dirty="0" smtClean="0"/>
              <a:t>I</a:t>
            </a:r>
            <a:r>
              <a:rPr lang="en-US" b="1" dirty="0" smtClean="0"/>
              <a:t>BOSE</a:t>
            </a:r>
            <a:r>
              <a:rPr lang="en-US" dirty="0" smtClean="0"/>
              <a:t> REPLACES DEOXYR</a:t>
            </a:r>
            <a:r>
              <a:rPr lang="tr-TR" dirty="0" smtClean="0"/>
              <a:t>I</a:t>
            </a:r>
            <a:r>
              <a:rPr lang="en-US" dirty="0" smtClean="0"/>
              <a:t>BOSE OF DNA </a:t>
            </a:r>
          </a:p>
          <a:p>
            <a:pPr lvl="1"/>
            <a:r>
              <a:rPr lang="en-US" dirty="0" smtClean="0"/>
              <a:t>AND </a:t>
            </a:r>
            <a:r>
              <a:rPr lang="en-US" b="1" dirty="0" smtClean="0"/>
              <a:t>URAC</a:t>
            </a:r>
            <a:r>
              <a:rPr lang="tr-TR" b="1" dirty="0" smtClean="0"/>
              <a:t>I</a:t>
            </a:r>
            <a:r>
              <a:rPr lang="en-US" b="1" dirty="0" smtClean="0"/>
              <a:t>L</a:t>
            </a:r>
            <a:r>
              <a:rPr lang="en-US" dirty="0" smtClean="0"/>
              <a:t> REPLACES THYM</a:t>
            </a:r>
            <a:r>
              <a:rPr lang="tr-TR" dirty="0" smtClean="0"/>
              <a:t>I</a:t>
            </a:r>
            <a:r>
              <a:rPr lang="en-US" dirty="0" smtClean="0"/>
              <a:t>NE OF 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09_22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858000" cy="677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bro35125_0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2856"/>
            <a:ext cx="8534400" cy="3744416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RNA Secondary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bro35125_0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741863" cy="563880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RNA Tertiary Structure – a </a:t>
            </a:r>
            <a:r>
              <a:rPr lang="en-US" sz="2800" dirty="0" err="1"/>
              <a:t>tRNA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200" dirty="0" smtClean="0"/>
          </a:p>
          <a:p>
            <a:pPr>
              <a:buNone/>
            </a:pPr>
            <a:r>
              <a:rPr lang="tr-TR" sz="2800" dirty="0" smtClean="0"/>
              <a:t>DNA WAS FIRST STUDIED IN 1868 BY F. MIESCHER</a:t>
            </a:r>
          </a:p>
          <a:p>
            <a:pPr>
              <a:buNone/>
            </a:pPr>
            <a:r>
              <a:rPr lang="tr-TR" sz="2800" dirty="0" smtClean="0"/>
              <a:t>AND CALLED AS </a:t>
            </a:r>
            <a:r>
              <a:rPr lang="tr-TR" sz="2800" dirty="0" smtClean="0">
                <a:solidFill>
                  <a:srgbClr val="FF0000"/>
                </a:solidFill>
              </a:rPr>
              <a:t>NUCLEIN</a:t>
            </a:r>
          </a:p>
          <a:p>
            <a:pPr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DNA WAS THOUGHT TO BE TOO S</a:t>
            </a:r>
            <a:r>
              <a:rPr lang="tr-TR" sz="2800" dirty="0" smtClean="0"/>
              <a:t>I</a:t>
            </a:r>
            <a:r>
              <a:rPr lang="en-US" sz="2800" dirty="0" smtClean="0"/>
              <a:t>MPLE</a:t>
            </a:r>
            <a:r>
              <a:rPr lang="tr-TR" sz="2800" dirty="0" smtClean="0"/>
              <a:t> </a:t>
            </a:r>
            <a:r>
              <a:rPr lang="en-US" sz="2800" dirty="0" smtClean="0"/>
              <a:t>TO BE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THE GENET</a:t>
            </a:r>
            <a:r>
              <a:rPr lang="tr-TR" sz="2800" dirty="0" smtClean="0"/>
              <a:t>I</a:t>
            </a:r>
            <a:r>
              <a:rPr lang="en-US" sz="2800" dirty="0" smtClean="0"/>
              <a:t>C MATER</a:t>
            </a:r>
            <a:r>
              <a:rPr lang="tr-TR" sz="2800" dirty="0" smtClean="0"/>
              <a:t>I</a:t>
            </a:r>
            <a:r>
              <a:rPr lang="en-US" sz="2800" dirty="0" smtClean="0"/>
              <a:t>AL, W</a:t>
            </a:r>
            <a:r>
              <a:rPr lang="tr-TR" sz="2800" dirty="0" smtClean="0"/>
              <a:t>I</a:t>
            </a:r>
            <a:r>
              <a:rPr lang="en-US" sz="2800" dirty="0" smtClean="0"/>
              <a:t>TH</a:t>
            </a:r>
            <a:r>
              <a:rPr lang="tr-TR" sz="2800" dirty="0" smtClean="0"/>
              <a:t> </a:t>
            </a:r>
            <a:r>
              <a:rPr lang="en-US" sz="2800" dirty="0" smtClean="0"/>
              <a:t>ONLY FOUR TYPES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OF NUCLEOT</a:t>
            </a:r>
            <a:r>
              <a:rPr lang="tr-TR" sz="2800" dirty="0" smtClean="0"/>
              <a:t>I</a:t>
            </a:r>
            <a:r>
              <a:rPr lang="en-US" sz="2800" dirty="0" smtClean="0"/>
              <a:t>DES</a:t>
            </a:r>
            <a:r>
              <a:rPr lang="tr-TR" sz="2800" dirty="0" smtClean="0"/>
              <a:t> </a:t>
            </a:r>
            <a:r>
              <a:rPr lang="en-US" sz="2800" dirty="0" smtClean="0"/>
              <a:t>AS COMPARED TO THE 20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smtClean="0"/>
              <a:t>FFERENT</a:t>
            </a:r>
            <a:r>
              <a:rPr lang="tr-TR" sz="2800" dirty="0" smtClean="0"/>
              <a:t> </a:t>
            </a:r>
            <a:r>
              <a:rPr lang="en-US" sz="2800" dirty="0" smtClean="0"/>
              <a:t>AM</a:t>
            </a:r>
            <a:r>
              <a:rPr lang="tr-TR" sz="2800" dirty="0" smtClean="0"/>
              <a:t>I</a:t>
            </a:r>
            <a:r>
              <a:rPr lang="en-US" sz="2800" dirty="0" smtClean="0"/>
              <a:t>NO AC</a:t>
            </a:r>
            <a:r>
              <a:rPr lang="tr-TR" sz="2800" dirty="0" smtClean="0"/>
              <a:t>I</a:t>
            </a:r>
            <a:r>
              <a:rPr lang="en-US" sz="2800" dirty="0" smtClean="0"/>
              <a:t>DS OF PROTE</a:t>
            </a:r>
            <a:r>
              <a:rPr lang="tr-TR" sz="2800" dirty="0" smtClean="0"/>
              <a:t>I</a:t>
            </a:r>
            <a:r>
              <a:rPr lang="en-US" sz="2800" dirty="0" smtClean="0"/>
              <a:t>NS</a:t>
            </a:r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2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725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MOST RNA </a:t>
            </a:r>
            <a:r>
              <a:rPr lang="tr-TR" dirty="0" smtClean="0"/>
              <a:t>I</a:t>
            </a:r>
            <a:r>
              <a:rPr lang="en-US" dirty="0" smtClean="0"/>
              <a:t>S </a:t>
            </a:r>
            <a:r>
              <a:rPr lang="en-US" dirty="0" err="1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NGLE STRANDED,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ALTHOUGH SOME RNAS FORM DOUBLE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STRANDED REG</a:t>
            </a:r>
            <a:r>
              <a:rPr lang="tr-TR" dirty="0" smtClean="0"/>
              <a:t>I</a:t>
            </a:r>
            <a:r>
              <a:rPr lang="en-US" dirty="0" smtClean="0"/>
              <a:t>ONS AS THEY FOLD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I</a:t>
            </a:r>
            <a:r>
              <a:rPr lang="en-US" dirty="0" smtClean="0"/>
              <a:t>NTO D</a:t>
            </a:r>
            <a:r>
              <a:rPr lang="tr-TR" dirty="0" smtClean="0"/>
              <a:t>I</a:t>
            </a:r>
            <a:r>
              <a:rPr lang="en-US" dirty="0" smtClean="0"/>
              <a:t>FFERENT SECONDARY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STRUCTURES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IN ADD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ON, SOME V</a:t>
            </a:r>
            <a:r>
              <a:rPr lang="tr-TR" dirty="0" smtClean="0"/>
              <a:t>I</a:t>
            </a:r>
            <a:r>
              <a:rPr lang="en-US" dirty="0" smtClean="0"/>
              <a:t>RUSES HAVE 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DOUBLE-STRANDED RNA GENOME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73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THREE CLASSES OF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CELLULAR RNAS: 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dirty="0" smtClean="0"/>
              <a:t>MESSENGER RNA (</a:t>
            </a:r>
            <a:r>
              <a:rPr lang="tr-TR" b="1" dirty="0" smtClean="0"/>
              <a:t>m</a:t>
            </a:r>
            <a:r>
              <a:rPr lang="en-US" b="1" dirty="0" smtClean="0"/>
              <a:t>RNA)</a:t>
            </a:r>
          </a:p>
          <a:p>
            <a:pPr lvl="1"/>
            <a:r>
              <a:rPr lang="en-US" b="1" dirty="0" smtClean="0"/>
              <a:t>R</a:t>
            </a:r>
            <a:r>
              <a:rPr lang="tr-TR" b="1" dirty="0" smtClean="0"/>
              <a:t>I</a:t>
            </a:r>
            <a:r>
              <a:rPr lang="en-US" b="1" dirty="0" smtClean="0"/>
              <a:t>BOSOMAL RNA (</a:t>
            </a:r>
            <a:r>
              <a:rPr lang="tr-TR" b="1" dirty="0" smtClean="0"/>
              <a:t>r</a:t>
            </a:r>
            <a:r>
              <a:rPr lang="en-US" b="1" dirty="0" smtClean="0"/>
              <a:t>RNA)</a:t>
            </a:r>
          </a:p>
          <a:p>
            <a:pPr lvl="1"/>
            <a:r>
              <a:rPr lang="en-US" b="1" dirty="0" smtClean="0"/>
              <a:t>TRANSFER RNA (</a:t>
            </a:r>
            <a:r>
              <a:rPr lang="tr-TR" b="1" dirty="0" smtClean="0"/>
              <a:t>t</a:t>
            </a:r>
            <a:r>
              <a:rPr lang="en-US" b="1" dirty="0" smtClean="0"/>
              <a:t>RNA)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5660" name="Text Box 12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411480">
            <a:spAutoFit/>
          </a:bodyPr>
          <a:lstStyle/>
          <a:p>
            <a:pPr algn="r"/>
            <a:r>
              <a:rPr lang="en-US" sz="1200" b="1">
                <a:solidFill>
                  <a:srgbClr val="D53D21"/>
                </a:solidFill>
                <a:latin typeface="Arial" charset="0"/>
              </a:rPr>
              <a:t>Table 10.4</a:t>
            </a:r>
          </a:p>
        </p:txBody>
      </p:sp>
      <p:pic>
        <p:nvPicPr>
          <p:cNvPr id="5275661" name="Picture 13" descr="10_T04Tabl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805"/>
          <a:stretch>
            <a:fillRect/>
          </a:stretch>
        </p:blipFill>
        <p:spPr bwMode="auto">
          <a:xfrm>
            <a:off x="304800" y="301625"/>
            <a:ext cx="8532813" cy="610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8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712968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ALL RNAS OR</a:t>
            </a:r>
            <a:r>
              <a:rPr lang="tr-TR" dirty="0" smtClean="0"/>
              <a:t>I</a:t>
            </a:r>
            <a:r>
              <a:rPr lang="en-US" dirty="0" smtClean="0"/>
              <a:t>G</a:t>
            </a:r>
            <a:r>
              <a:rPr lang="tr-TR" dirty="0" smtClean="0"/>
              <a:t>I</a:t>
            </a:r>
            <a:r>
              <a:rPr lang="en-US" dirty="0" smtClean="0"/>
              <a:t>NATE AS COMPLEMENTARY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COP</a:t>
            </a:r>
            <a:r>
              <a:rPr lang="tr-TR" dirty="0" smtClean="0"/>
              <a:t>I</a:t>
            </a:r>
            <a:r>
              <a:rPr lang="en-US" dirty="0" smtClean="0"/>
              <a:t>ES OF</a:t>
            </a:r>
            <a:r>
              <a:rPr lang="tr-TR" dirty="0" smtClean="0"/>
              <a:t> </a:t>
            </a:r>
            <a:r>
              <a:rPr lang="en-US" dirty="0" smtClean="0"/>
              <a:t>ONE OF THE TWO STRANDS OF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DNA</a:t>
            </a:r>
          </a:p>
          <a:p>
            <a:pPr>
              <a:buNone/>
            </a:pPr>
            <a:endParaRPr lang="tr-TR" sz="1700" dirty="0" smtClean="0"/>
          </a:p>
          <a:p>
            <a:pPr>
              <a:buNone/>
            </a:pPr>
            <a:r>
              <a:rPr lang="en-US" dirty="0" smtClean="0"/>
              <a:t>DNA SERVES AS THE TEMPLATE FOR THE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SYNTHES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</a:p>
          <a:p>
            <a:endParaRPr lang="tr-TR" sz="1700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RNAS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COMPONENTS OF R</a:t>
            </a:r>
            <a:r>
              <a:rPr lang="tr-TR" dirty="0" smtClean="0"/>
              <a:t>I</a:t>
            </a:r>
            <a:r>
              <a:rPr lang="en-US" dirty="0" smtClean="0"/>
              <a:t>BOSOMES FOR PROTE</a:t>
            </a:r>
            <a:r>
              <a:rPr lang="tr-TR" dirty="0" smtClean="0"/>
              <a:t>I</a:t>
            </a:r>
            <a:r>
              <a:rPr lang="en-US" dirty="0" smtClean="0"/>
              <a:t>N SYNTHES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RNAS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THE TEMPLATE FOR PROTE</a:t>
            </a:r>
            <a:r>
              <a:rPr lang="tr-TR" dirty="0" smtClean="0"/>
              <a:t>I</a:t>
            </a:r>
            <a:r>
              <a:rPr lang="en-US" dirty="0" smtClean="0"/>
              <a:t>N SYNTHES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RNAS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CARRY AM</a:t>
            </a:r>
            <a:r>
              <a:rPr lang="tr-TR" dirty="0" smtClean="0"/>
              <a:t>I</a:t>
            </a:r>
            <a:r>
              <a:rPr lang="en-US" dirty="0" smtClean="0"/>
              <a:t>NO AC</a:t>
            </a:r>
            <a:r>
              <a:rPr lang="tr-TR" dirty="0" smtClean="0"/>
              <a:t>I</a:t>
            </a:r>
            <a:r>
              <a:rPr lang="en-US" dirty="0" smtClean="0"/>
              <a:t>DS FOR PROTE</a:t>
            </a:r>
            <a:r>
              <a:rPr lang="tr-TR" dirty="0" smtClean="0"/>
              <a:t>I</a:t>
            </a:r>
            <a:r>
              <a:rPr lang="en-US" dirty="0" smtClean="0"/>
              <a:t>N SYNTHES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892480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MANY ANALYT</a:t>
            </a:r>
            <a:r>
              <a:rPr lang="tr-TR" sz="3000" dirty="0" smtClean="0">
                <a:solidFill>
                  <a:srgbClr val="FF0000"/>
                </a:solidFill>
              </a:rPr>
              <a:t>I</a:t>
            </a:r>
            <a:r>
              <a:rPr lang="en-US" sz="3000" dirty="0" smtClean="0">
                <a:solidFill>
                  <a:srgbClr val="FF0000"/>
                </a:solidFill>
              </a:rPr>
              <a:t>CAL TECHN</a:t>
            </a:r>
            <a:r>
              <a:rPr lang="tr-TR" sz="3000" dirty="0" smtClean="0">
                <a:solidFill>
                  <a:srgbClr val="FF0000"/>
                </a:solidFill>
              </a:rPr>
              <a:t>I</a:t>
            </a:r>
            <a:r>
              <a:rPr lang="en-US" sz="3000" dirty="0" smtClean="0">
                <a:solidFill>
                  <a:srgbClr val="FF0000"/>
                </a:solidFill>
              </a:rPr>
              <a:t>QUES HAVE</a:t>
            </a:r>
            <a:r>
              <a:rPr lang="tr-TR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BEEN</a:t>
            </a:r>
            <a:r>
              <a:rPr lang="tr-TR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USEFUL</a:t>
            </a:r>
            <a:endParaRPr lang="tr-TR" sz="3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DUR</a:t>
            </a:r>
            <a:r>
              <a:rPr lang="tr-TR" sz="3000" dirty="0" smtClean="0">
                <a:solidFill>
                  <a:srgbClr val="FF0000"/>
                </a:solidFill>
              </a:rPr>
              <a:t>I</a:t>
            </a:r>
            <a:r>
              <a:rPr lang="en-US" sz="3000" dirty="0" smtClean="0">
                <a:solidFill>
                  <a:srgbClr val="FF0000"/>
                </a:solidFill>
              </a:rPr>
              <a:t>NG THE</a:t>
            </a:r>
            <a:r>
              <a:rPr lang="tr-TR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INVEST</a:t>
            </a:r>
            <a:r>
              <a:rPr lang="tr-TR" sz="3000" dirty="0" smtClean="0">
                <a:solidFill>
                  <a:srgbClr val="FF0000"/>
                </a:solidFill>
              </a:rPr>
              <a:t>I</a:t>
            </a:r>
            <a:r>
              <a:rPr lang="en-US" sz="3000" dirty="0" smtClean="0">
                <a:solidFill>
                  <a:srgbClr val="FF0000"/>
                </a:solidFill>
              </a:rPr>
              <a:t>GAT</a:t>
            </a:r>
            <a:r>
              <a:rPr lang="tr-TR" sz="3000" dirty="0" smtClean="0">
                <a:solidFill>
                  <a:srgbClr val="FF0000"/>
                </a:solidFill>
              </a:rPr>
              <a:t>I</a:t>
            </a:r>
            <a:r>
              <a:rPr lang="en-US" sz="3000" dirty="0" smtClean="0">
                <a:solidFill>
                  <a:srgbClr val="FF0000"/>
                </a:solidFill>
              </a:rPr>
              <a:t>ON</a:t>
            </a:r>
            <a:r>
              <a:rPr lang="tr-TR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OF DNA AND</a:t>
            </a:r>
            <a:r>
              <a:rPr lang="tr-TR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RNA</a:t>
            </a:r>
            <a:endParaRPr lang="tr-TR" sz="3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300" dirty="0" smtClean="0"/>
          </a:p>
          <a:p>
            <a:pPr>
              <a:buNone/>
            </a:pPr>
            <a:r>
              <a:rPr lang="en-US" dirty="0" smtClean="0"/>
              <a:t>Nucleic </a:t>
            </a:r>
            <a:r>
              <a:rPr lang="en-US" dirty="0"/>
              <a:t>acids absorb UV light most </a:t>
            </a:r>
            <a:r>
              <a:rPr lang="en-US" dirty="0" smtClean="0"/>
              <a:t>strongly</a:t>
            </a:r>
            <a:r>
              <a:rPr lang="tr-TR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260 </a:t>
            </a:r>
            <a:r>
              <a:rPr lang="en-US" dirty="0" smtClean="0"/>
              <a:t>nm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due </a:t>
            </a:r>
            <a:r>
              <a:rPr lang="en-US" dirty="0"/>
              <a:t>to interaction between </a:t>
            </a:r>
            <a:r>
              <a:rPr lang="en-US" dirty="0" smtClean="0"/>
              <a:t>UV</a:t>
            </a:r>
            <a:r>
              <a:rPr lang="tr-TR" dirty="0" smtClean="0"/>
              <a:t> </a:t>
            </a:r>
            <a:r>
              <a:rPr lang="en-US" dirty="0" smtClean="0"/>
              <a:t>light </a:t>
            </a:r>
            <a:r>
              <a:rPr lang="en-US" dirty="0"/>
              <a:t>and the ring </a:t>
            </a:r>
            <a:r>
              <a:rPr lang="en-US" dirty="0" smtClean="0"/>
              <a:t>systems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bases</a:t>
            </a:r>
            <a:endParaRPr lang="tr-TR" dirty="0" smtClean="0"/>
          </a:p>
          <a:p>
            <a:pPr>
              <a:lnSpc>
                <a:spcPct val="90000"/>
              </a:lnSpc>
              <a:buNone/>
            </a:pPr>
            <a:endParaRPr lang="tr-TR" sz="14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Nucleic acids can be separated by </a:t>
            </a:r>
            <a:r>
              <a:rPr lang="en-US" b="1" dirty="0" smtClean="0"/>
              <a:t>gradient</a:t>
            </a:r>
            <a:endParaRPr lang="tr-TR" b="1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centrifugation procedures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tr-TR" sz="1400" b="1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Sedimentation equilibrium centrifugation</a:t>
            </a:r>
            <a:r>
              <a:rPr lang="tr-TR" dirty="0" smtClean="0"/>
              <a:t> </a:t>
            </a:r>
            <a:r>
              <a:rPr lang="en-US" dirty="0" smtClean="0"/>
              <a:t>separates</a:t>
            </a:r>
            <a:endParaRPr lang="tr-TR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by density gradient</a:t>
            </a:r>
          </a:p>
          <a:p>
            <a:pPr>
              <a:lnSpc>
                <a:spcPct val="90000"/>
              </a:lnSpc>
              <a:buNone/>
            </a:pPr>
            <a:endParaRPr lang="tr-TR" sz="1400" b="1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Sedimentation velocity centrifugation</a:t>
            </a:r>
            <a:r>
              <a:rPr lang="en-US" dirty="0" smtClean="0"/>
              <a:t> measures</a:t>
            </a:r>
            <a:endParaRPr lang="tr-TR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the velocity of sedimentation in Svedberg coefficient</a:t>
            </a:r>
            <a:endParaRPr lang="tr-TR" dirty="0" smtClean="0"/>
          </a:p>
          <a:p>
            <a:pPr>
              <a:lnSpc>
                <a:spcPct val="90000"/>
              </a:lnSpc>
              <a:buNone/>
            </a:pPr>
            <a:r>
              <a:rPr lang="tr-TR" dirty="0" smtClean="0"/>
              <a:t>u</a:t>
            </a:r>
            <a:r>
              <a:rPr lang="en-US" dirty="0" smtClean="0"/>
              <a:t>nits</a:t>
            </a:r>
            <a:endParaRPr lang="tr-TR" dirty="0" smtClean="0"/>
          </a:p>
          <a:p>
            <a:pPr>
              <a:lnSpc>
                <a:spcPct val="90000"/>
              </a:lnSpc>
              <a:buNone/>
            </a:pPr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2825" name="Picture 9" descr="10_18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522288" y="304800"/>
            <a:ext cx="8097837" cy="609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476672"/>
            <a:ext cx="8964488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MANY ANALYT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CAL TECHN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QUES HAVE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BEEN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USEFUL</a:t>
            </a:r>
            <a:endParaRPr lang="tr-TR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DUR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NG THE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INVEST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GAT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ON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OF DNA 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AND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RNA</a:t>
            </a:r>
            <a:endParaRPr lang="tr-TR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300" b="1" dirty="0" smtClean="0"/>
          </a:p>
          <a:p>
            <a:pPr>
              <a:buNone/>
            </a:pPr>
            <a:r>
              <a:rPr lang="en-US" sz="2600" b="1" dirty="0" err="1" smtClean="0"/>
              <a:t>Hyperchromic</a:t>
            </a:r>
            <a:r>
              <a:rPr lang="en-US" sz="2600" b="1" dirty="0" smtClean="0"/>
              <a:t> </a:t>
            </a:r>
            <a:r>
              <a:rPr lang="en-US" sz="2600" b="1" dirty="0"/>
              <a:t>shift</a:t>
            </a:r>
            <a:r>
              <a:rPr lang="en-US" sz="2600" dirty="0"/>
              <a:t> during DNA </a:t>
            </a:r>
            <a:r>
              <a:rPr lang="en-US" sz="2600" dirty="0" err="1"/>
              <a:t>denaturation</a:t>
            </a:r>
            <a:r>
              <a:rPr lang="en-US" sz="2600" dirty="0"/>
              <a:t> </a:t>
            </a:r>
            <a:r>
              <a:rPr lang="en-US" sz="2600" dirty="0" smtClean="0"/>
              <a:t>is</a:t>
            </a:r>
            <a:r>
              <a:rPr lang="tr-TR" sz="2600" dirty="0" smtClean="0"/>
              <a:t> </a:t>
            </a:r>
            <a:r>
              <a:rPr lang="en-US" sz="2600" dirty="0" smtClean="0"/>
              <a:t>used to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determine </a:t>
            </a:r>
            <a:r>
              <a:rPr lang="en-US" sz="2600" dirty="0"/>
              <a:t>the </a:t>
            </a:r>
            <a:r>
              <a:rPr lang="en-US" sz="2600" b="1" dirty="0"/>
              <a:t>melting </a:t>
            </a:r>
            <a:r>
              <a:rPr lang="en-US" sz="2600" b="1" dirty="0" smtClean="0"/>
              <a:t>temperature(</a:t>
            </a:r>
            <a:r>
              <a:rPr lang="en-US" sz="2600" b="1" i="1" dirty="0" smtClean="0"/>
              <a:t>T</a:t>
            </a:r>
            <a:r>
              <a:rPr lang="en-US" sz="2600" b="1" baseline="-25000" dirty="0" smtClean="0"/>
              <a:t>m</a:t>
            </a:r>
            <a:r>
              <a:rPr lang="en-US" sz="2600" b="1" dirty="0"/>
              <a:t>)</a:t>
            </a:r>
            <a:r>
              <a:rPr lang="en-US" sz="2600" dirty="0"/>
              <a:t> </a:t>
            </a:r>
          </a:p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Melting </a:t>
            </a:r>
            <a:r>
              <a:rPr lang="en-US" sz="2600" dirty="0"/>
              <a:t>temperature is a method for </a:t>
            </a:r>
            <a:r>
              <a:rPr lang="en-US" sz="2600" dirty="0" smtClean="0"/>
              <a:t>estimating</a:t>
            </a:r>
            <a:r>
              <a:rPr lang="tr-TR" sz="2600" dirty="0" smtClean="0"/>
              <a:t> </a:t>
            </a:r>
            <a:r>
              <a:rPr lang="en-US" sz="2600" dirty="0" smtClean="0"/>
              <a:t>the base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composition </a:t>
            </a:r>
            <a:r>
              <a:rPr lang="en-US" sz="2600" dirty="0"/>
              <a:t>of </a:t>
            </a:r>
            <a:r>
              <a:rPr lang="en-US" sz="2600" dirty="0" smtClean="0"/>
              <a:t>DNA</a:t>
            </a:r>
            <a:endParaRPr lang="tr-TR" sz="2600" dirty="0" smtClean="0"/>
          </a:p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Increase in UV absorption vs. temperature (the</a:t>
            </a:r>
            <a:endParaRPr lang="tr-TR" sz="2600" dirty="0" smtClean="0"/>
          </a:p>
          <a:p>
            <a:pPr>
              <a:buNone/>
            </a:pPr>
            <a:r>
              <a:rPr lang="en-US" sz="2600" dirty="0" err="1" smtClean="0"/>
              <a:t>hyperchromic</a:t>
            </a:r>
            <a:r>
              <a:rPr lang="en-US" sz="2600" dirty="0" smtClean="0"/>
              <a:t> effect) for two DNA molecules with</a:t>
            </a:r>
            <a:r>
              <a:rPr lang="tr-TR" sz="2600" dirty="0" smtClean="0"/>
              <a:t> </a:t>
            </a:r>
            <a:r>
              <a:rPr lang="en-US" sz="2600" dirty="0" smtClean="0"/>
              <a:t>different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GC contents</a:t>
            </a:r>
            <a:endParaRPr lang="en-GB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5897" name="Picture 9" descr="10_20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323528" y="260648"/>
            <a:ext cx="8198545" cy="5833765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971600" y="6093297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molecule with a melting point of 83° C has a greater GC content than</a:t>
            </a:r>
            <a:r>
              <a:rPr lang="tr-TR" dirty="0" smtClean="0"/>
              <a:t> </a:t>
            </a:r>
            <a:r>
              <a:rPr lang="en-US" dirty="0" smtClean="0"/>
              <a:t>the molecule with a of 77° C.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8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964488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MANY ANALYT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CAL TECHN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QUES HAVE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BEEN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USEFUL</a:t>
            </a:r>
            <a:endParaRPr lang="tr-TR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DUR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NG THE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INVEST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GAT</a:t>
            </a:r>
            <a:r>
              <a:rPr lang="tr-TR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ON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OF DNA 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AND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RNA </a:t>
            </a:r>
            <a:endParaRPr lang="tr-TR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600" dirty="0" smtClean="0"/>
              <a:t>In </a:t>
            </a:r>
            <a:r>
              <a:rPr lang="en-US" sz="2600" b="1" dirty="0" smtClean="0"/>
              <a:t>molecular hybridization</a:t>
            </a:r>
            <a:r>
              <a:rPr lang="en-US" sz="2600" dirty="0" smtClean="0"/>
              <a:t>, DNA strands</a:t>
            </a:r>
            <a:r>
              <a:rPr lang="tr-TR" sz="2600" dirty="0" smtClean="0"/>
              <a:t> </a:t>
            </a:r>
            <a:r>
              <a:rPr lang="en-US" sz="2600" dirty="0" smtClean="0"/>
              <a:t>(or DNA and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RNA strands) can be </a:t>
            </a:r>
            <a:r>
              <a:rPr lang="en-US" sz="2600" dirty="0" err="1" smtClean="0"/>
              <a:t>renatured</a:t>
            </a:r>
            <a:r>
              <a:rPr lang="tr-TR" sz="2600" dirty="0" smtClean="0"/>
              <a:t> </a:t>
            </a:r>
            <a:r>
              <a:rPr lang="en-US" sz="2600" dirty="0" smtClean="0"/>
              <a:t>to each other </a:t>
            </a:r>
          </a:p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This has provided the basis for several</a:t>
            </a:r>
            <a:r>
              <a:rPr lang="tr-TR" sz="2600" dirty="0" smtClean="0"/>
              <a:t> </a:t>
            </a:r>
            <a:r>
              <a:rPr lang="en-US" sz="2600" dirty="0" smtClean="0"/>
              <a:t>techniques for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analyzing DNA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9995" name="Picture 11" descr="10_21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517525" y="304800"/>
            <a:ext cx="8108950" cy="609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86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512" y="0"/>
            <a:ext cx="8784976" cy="5904656"/>
          </a:xfrm>
        </p:spPr>
        <p:txBody>
          <a:bodyPr>
            <a:noAutofit/>
          </a:bodyPr>
          <a:lstStyle/>
          <a:p>
            <a:pPr marL="1033463" indent="-1033463">
              <a:buNone/>
            </a:pPr>
            <a:r>
              <a:rPr lang="tr-TR" sz="3000" b="1" dirty="0" smtClean="0">
                <a:solidFill>
                  <a:srgbClr val="FF0000"/>
                </a:solidFill>
              </a:rPr>
              <a:t>THE GENETIC MATERIAL?</a:t>
            </a:r>
          </a:p>
          <a:p>
            <a:pPr marL="1033463" indent="-1033463">
              <a:buFontTx/>
              <a:buNone/>
            </a:pPr>
            <a:endParaRPr lang="tr-TR" sz="10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EV</a:t>
            </a:r>
            <a:r>
              <a:rPr lang="tr-TR" sz="2800" dirty="0" smtClean="0"/>
              <a:t>I</a:t>
            </a:r>
            <a:r>
              <a:rPr lang="en-US" sz="2800" dirty="0" smtClean="0"/>
              <a:t>DENCE FAVOR</a:t>
            </a:r>
            <a:r>
              <a:rPr lang="tr-TR" sz="2800" dirty="0" smtClean="0"/>
              <a:t>I</a:t>
            </a:r>
            <a:r>
              <a:rPr lang="en-US" sz="2800" dirty="0" smtClean="0"/>
              <a:t>NG DNA AS THE GENET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endParaRPr lang="tr-TR" sz="28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MATER</a:t>
            </a:r>
            <a:r>
              <a:rPr lang="tr-TR" sz="2800" dirty="0" smtClean="0"/>
              <a:t>I</a:t>
            </a:r>
            <a:r>
              <a:rPr lang="en-US" sz="2800" dirty="0" smtClean="0"/>
              <a:t>AL WAS</a:t>
            </a:r>
            <a:r>
              <a:rPr lang="tr-TR" sz="2800" dirty="0" smtClean="0"/>
              <a:t> </a:t>
            </a:r>
            <a:r>
              <a:rPr lang="en-US" sz="2800" dirty="0" smtClean="0"/>
              <a:t>F</a:t>
            </a:r>
            <a:r>
              <a:rPr lang="tr-TR" sz="2800" dirty="0" smtClean="0"/>
              <a:t>I</a:t>
            </a:r>
            <a:r>
              <a:rPr lang="en-US" sz="2800" dirty="0" smtClean="0"/>
              <a:t>RST</a:t>
            </a:r>
            <a:r>
              <a:rPr lang="tr-TR" sz="2800" dirty="0" smtClean="0"/>
              <a:t> </a:t>
            </a:r>
            <a:r>
              <a:rPr lang="en-US" sz="2800" dirty="0" smtClean="0"/>
              <a:t>OBTA</a:t>
            </a:r>
            <a:r>
              <a:rPr lang="tr-TR" sz="2800" dirty="0" smtClean="0"/>
              <a:t>I</a:t>
            </a:r>
            <a:r>
              <a:rPr lang="en-US" sz="2800" dirty="0" smtClean="0"/>
              <a:t>NED DUR</a:t>
            </a:r>
            <a:r>
              <a:rPr lang="tr-TR" sz="2800" dirty="0" smtClean="0"/>
              <a:t>I</a:t>
            </a:r>
            <a:r>
              <a:rPr lang="en-US" sz="2800" dirty="0" smtClean="0"/>
              <a:t>NG THE</a:t>
            </a:r>
            <a:endParaRPr lang="tr-TR" sz="28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STUDY OF BACTER</a:t>
            </a:r>
            <a:r>
              <a:rPr lang="tr-TR" sz="2800" dirty="0" smtClean="0"/>
              <a:t>I</a:t>
            </a:r>
            <a:r>
              <a:rPr lang="en-US" sz="2800" dirty="0" smtClean="0"/>
              <a:t>A </a:t>
            </a:r>
            <a:r>
              <a:rPr lang="tr-TR" sz="2800" dirty="0" smtClean="0"/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BACTER</a:t>
            </a:r>
            <a:r>
              <a:rPr lang="tr-TR" sz="2800" dirty="0" smtClean="0"/>
              <a:t>I</a:t>
            </a:r>
            <a:r>
              <a:rPr lang="en-US" sz="2800" dirty="0" smtClean="0"/>
              <a:t>OPHAGES</a:t>
            </a:r>
            <a:endParaRPr lang="tr-TR" sz="2800" dirty="0" smtClean="0"/>
          </a:p>
          <a:p>
            <a:pPr marL="1033463" indent="-1033463">
              <a:buFontTx/>
              <a:buNone/>
            </a:pPr>
            <a:endParaRPr lang="tr-TR" sz="1200" dirty="0" smtClean="0"/>
          </a:p>
          <a:p>
            <a:pPr marL="1033463" indent="-1033463">
              <a:buFontTx/>
              <a:buNone/>
            </a:pPr>
            <a:r>
              <a:rPr lang="tr-TR" sz="2800" dirty="0" smtClean="0"/>
              <a:t>IN 1927 </a:t>
            </a:r>
            <a:r>
              <a:rPr lang="en-US" sz="2800" dirty="0" smtClean="0"/>
              <a:t>GR</a:t>
            </a:r>
            <a:r>
              <a:rPr lang="tr-TR" sz="2800" dirty="0" smtClean="0"/>
              <a:t>I</a:t>
            </a:r>
            <a:r>
              <a:rPr lang="en-US" sz="2800" dirty="0" smtClean="0"/>
              <a:t>FF</a:t>
            </a:r>
            <a:r>
              <a:rPr lang="tr-TR" sz="2800" dirty="0" smtClean="0"/>
              <a:t>I</a:t>
            </a:r>
            <a:r>
              <a:rPr lang="en-US" sz="2800" dirty="0" smtClean="0"/>
              <a:t>TH SHOWED THAT AV</a:t>
            </a:r>
            <a:r>
              <a:rPr lang="tr-TR" sz="2800" dirty="0" smtClean="0"/>
              <a:t>I</a:t>
            </a:r>
            <a:r>
              <a:rPr lang="en-US" sz="2800" dirty="0" smtClean="0"/>
              <a:t>RULENT</a:t>
            </a:r>
            <a:endParaRPr lang="tr-TR" sz="28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STRA</a:t>
            </a:r>
            <a:r>
              <a:rPr lang="tr-TR" sz="2800" dirty="0" smtClean="0"/>
              <a:t>I</a:t>
            </a:r>
            <a:r>
              <a:rPr lang="en-US" sz="2800" dirty="0" smtClean="0"/>
              <a:t>NS OF</a:t>
            </a:r>
            <a:r>
              <a:rPr lang="tr-TR" sz="2800" dirty="0" smtClean="0"/>
              <a:t> </a:t>
            </a:r>
            <a:r>
              <a:rPr lang="en-US" sz="2800" i="1" dirty="0" smtClean="0"/>
              <a:t>D</a:t>
            </a:r>
            <a:r>
              <a:rPr lang="tr-TR" sz="2800" i="1" dirty="0" err="1" smtClean="0"/>
              <a:t>iplococcus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pneumoniae</a:t>
            </a:r>
            <a:r>
              <a:rPr lang="en-US" sz="2800" dirty="0" smtClean="0"/>
              <a:t> COULD BE</a:t>
            </a:r>
            <a:endParaRPr lang="tr-TR" sz="28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TRANSFORMED</a:t>
            </a:r>
            <a:r>
              <a:rPr lang="tr-TR" sz="2800" dirty="0" smtClean="0"/>
              <a:t>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V</a:t>
            </a:r>
            <a:r>
              <a:rPr lang="tr-TR" sz="2800" dirty="0" smtClean="0"/>
              <a:t>I</a:t>
            </a:r>
            <a:r>
              <a:rPr lang="en-US" sz="2800" dirty="0" smtClean="0"/>
              <a:t>RULENCE</a:t>
            </a:r>
            <a:r>
              <a:rPr lang="tr-TR" sz="2800" dirty="0" smtClean="0"/>
              <a:t> </a:t>
            </a:r>
          </a:p>
          <a:p>
            <a:pPr marL="1033463" indent="-1033463">
              <a:buFontTx/>
              <a:buNone/>
            </a:pPr>
            <a:endParaRPr lang="tr-TR" sz="12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HE SPECULATED THAT THE TRANSFORM</a:t>
            </a:r>
            <a:r>
              <a:rPr lang="tr-TR" sz="2800" dirty="0" smtClean="0"/>
              <a:t>I</a:t>
            </a:r>
            <a:r>
              <a:rPr lang="en-US" sz="2800" dirty="0" smtClean="0"/>
              <a:t>NG</a:t>
            </a:r>
            <a:endParaRPr lang="tr-TR" sz="28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PR</a:t>
            </a:r>
            <a:r>
              <a:rPr lang="tr-TR" sz="2800" dirty="0" smtClean="0"/>
              <a:t>I</a:t>
            </a:r>
            <a:r>
              <a:rPr lang="en-US" sz="2800" dirty="0" smtClean="0"/>
              <a:t>NC</a:t>
            </a:r>
            <a:r>
              <a:rPr lang="tr-TR" sz="2800" dirty="0" smtClean="0"/>
              <a:t>I</a:t>
            </a:r>
            <a:r>
              <a:rPr lang="en-US" sz="2800" dirty="0" smtClean="0"/>
              <a:t>PLE</a:t>
            </a:r>
            <a:r>
              <a:rPr lang="tr-TR" sz="2800" dirty="0" smtClean="0"/>
              <a:t> </a:t>
            </a:r>
            <a:r>
              <a:rPr lang="en-US" sz="2800" dirty="0" smtClean="0"/>
              <a:t>COULD BE PART</a:t>
            </a:r>
            <a:r>
              <a:rPr lang="tr-TR" sz="2800" dirty="0" smtClean="0"/>
              <a:t> </a:t>
            </a:r>
            <a:r>
              <a:rPr lang="en-US" sz="2800" dirty="0" smtClean="0"/>
              <a:t> OF THE</a:t>
            </a:r>
            <a:endParaRPr lang="tr-TR" sz="28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POLYSACCHAR</a:t>
            </a:r>
            <a:r>
              <a:rPr lang="tr-TR" sz="2800" dirty="0" smtClean="0"/>
              <a:t>I</a:t>
            </a:r>
            <a:r>
              <a:rPr lang="en-US" sz="2800" dirty="0" smtClean="0"/>
              <a:t>DE CAPSULE OR</a:t>
            </a:r>
            <a:r>
              <a:rPr lang="tr-TR" sz="2800" dirty="0" smtClean="0"/>
              <a:t> </a:t>
            </a:r>
            <a:r>
              <a:rPr lang="en-US" sz="2800" dirty="0" smtClean="0"/>
              <a:t>SOME</a:t>
            </a:r>
            <a:r>
              <a:rPr lang="tr-TR" sz="2800" dirty="0" smtClean="0"/>
              <a:t> </a:t>
            </a:r>
          </a:p>
          <a:p>
            <a:pPr marL="1033463" indent="-1033463">
              <a:buFontTx/>
              <a:buNone/>
            </a:pPr>
            <a:r>
              <a:rPr lang="en-US" sz="2800" dirty="0" smtClean="0"/>
              <a:t>COMPOUND</a:t>
            </a:r>
            <a:r>
              <a:rPr lang="tr-TR" sz="2800" dirty="0" smtClean="0"/>
              <a:t> </a:t>
            </a:r>
            <a:r>
              <a:rPr lang="en-US" sz="2800" dirty="0" smtClean="0"/>
              <a:t>REQU</a:t>
            </a:r>
            <a:r>
              <a:rPr lang="tr-TR" sz="2800" dirty="0" smtClean="0"/>
              <a:t>I</a:t>
            </a:r>
            <a:r>
              <a:rPr lang="en-US" sz="2800" dirty="0" smtClean="0"/>
              <a:t>RED</a:t>
            </a:r>
            <a:r>
              <a:rPr lang="tr-TR" sz="2800" dirty="0" smtClean="0"/>
              <a:t> </a:t>
            </a:r>
            <a:r>
              <a:rPr lang="en-US" sz="2800" dirty="0" smtClean="0"/>
              <a:t>FOR CAPSULE</a:t>
            </a:r>
            <a:endParaRPr lang="tr-TR" sz="2800" dirty="0" smtClean="0"/>
          </a:p>
          <a:p>
            <a:pPr marL="1033463" indent="-1033463">
              <a:buFontTx/>
              <a:buNone/>
            </a:pPr>
            <a:r>
              <a:rPr lang="en-US" sz="2800" dirty="0" smtClean="0"/>
              <a:t>SYNTHES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5119" name="Picture 15" descr="10_22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467544" y="0"/>
            <a:ext cx="7992888" cy="5301208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23528" y="5301208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Fluorescent </a:t>
            </a:r>
            <a:r>
              <a:rPr lang="en-US" b="1" i="1" dirty="0" smtClean="0"/>
              <a:t>in situ</a:t>
            </a:r>
            <a:r>
              <a:rPr lang="en-US" b="1" dirty="0" smtClean="0"/>
              <a:t> hybridization (FISH)</a:t>
            </a:r>
            <a:r>
              <a:rPr lang="en-US" dirty="0" smtClean="0"/>
              <a:t> is used to identifying the chromosomal location of a DNA of interest </a:t>
            </a:r>
            <a:endParaRPr lang="tr-TR" dirty="0" smtClean="0"/>
          </a:p>
          <a:p>
            <a:r>
              <a:rPr lang="en-US" dirty="0" smtClean="0"/>
              <a:t>The probe, specific to </a:t>
            </a:r>
            <a:r>
              <a:rPr lang="en-US" dirty="0" err="1" smtClean="0"/>
              <a:t>centromeric</a:t>
            </a:r>
            <a:r>
              <a:rPr lang="en-US" dirty="0" smtClean="0"/>
              <a:t> DNA, produces a yellow fluorescence signal indicating hybridization. The red fluorescence is produced by </a:t>
            </a:r>
            <a:r>
              <a:rPr lang="en-US" dirty="0" err="1" smtClean="0"/>
              <a:t>propidium</a:t>
            </a:r>
            <a:r>
              <a:rPr lang="en-US" dirty="0" smtClean="0"/>
              <a:t> iodide counterstaining of chromosomal DNA.</a:t>
            </a:r>
            <a:endParaRPr lang="en-GB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164" name="Text Box 12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411480">
            <a:spAutoFit/>
          </a:bodyPr>
          <a:lstStyle/>
          <a:p>
            <a:pPr algn="r"/>
            <a:endParaRPr lang="en-US" sz="1200" b="1" dirty="0">
              <a:solidFill>
                <a:srgbClr val="D53D21"/>
              </a:solidFill>
              <a:latin typeface="Arial" charset="0"/>
            </a:endParaRPr>
          </a:p>
        </p:txBody>
      </p:sp>
      <p:pic>
        <p:nvPicPr>
          <p:cNvPr id="5297165" name="Picture 13" descr="10_23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5179"/>
          <a:stretch>
            <a:fillRect/>
          </a:stretch>
        </p:blipFill>
        <p:spPr bwMode="auto">
          <a:xfrm>
            <a:off x="1547664" y="2492896"/>
            <a:ext cx="7308677" cy="4365104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95536" y="1886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REASSOC</a:t>
            </a:r>
            <a:r>
              <a:rPr lang="tr-TR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AT</a:t>
            </a:r>
            <a:r>
              <a:rPr lang="tr-TR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ON K</a:t>
            </a:r>
            <a:r>
              <a:rPr lang="tr-TR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NET</a:t>
            </a:r>
            <a:r>
              <a:rPr lang="tr-TR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CS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PROV</a:t>
            </a:r>
            <a:r>
              <a:rPr lang="tr-TR" sz="2000" dirty="0" smtClean="0"/>
              <a:t>I</a:t>
            </a:r>
            <a:r>
              <a:rPr lang="en-US" sz="2000" dirty="0" smtClean="0"/>
              <a:t>DES </a:t>
            </a:r>
            <a:r>
              <a:rPr lang="tr-TR" sz="2000" dirty="0" smtClean="0"/>
              <a:t>I</a:t>
            </a:r>
            <a:r>
              <a:rPr lang="en-US" sz="2000" dirty="0" smtClean="0"/>
              <a:t>NFORMAT</a:t>
            </a:r>
            <a:r>
              <a:rPr lang="tr-TR" sz="2000" dirty="0" smtClean="0"/>
              <a:t>I</a:t>
            </a:r>
            <a:r>
              <a:rPr lang="en-US" sz="2000" dirty="0" smtClean="0"/>
              <a:t>ON ABOUT THE S</a:t>
            </a:r>
            <a:r>
              <a:rPr lang="tr-TR" sz="2000" dirty="0" smtClean="0"/>
              <a:t>I</a:t>
            </a:r>
            <a:r>
              <a:rPr lang="en-US" sz="2000" dirty="0" smtClean="0"/>
              <a:t>ZE AND COMPLEX</a:t>
            </a:r>
            <a:r>
              <a:rPr lang="tr-TR" sz="2000" dirty="0" smtClean="0"/>
              <a:t>I</a:t>
            </a:r>
            <a:r>
              <a:rPr lang="en-US" sz="2000" dirty="0" smtClean="0"/>
              <a:t>TY OF GENOM</a:t>
            </a:r>
            <a:r>
              <a:rPr lang="tr-TR" sz="2000" dirty="0" smtClean="0"/>
              <a:t>I</a:t>
            </a:r>
            <a:r>
              <a:rPr lang="en-US" sz="2000" dirty="0" smtClean="0"/>
              <a:t>C DNA FROM AN ORGAN</a:t>
            </a:r>
            <a:r>
              <a:rPr lang="tr-TR" sz="2000" dirty="0" smtClean="0"/>
              <a:t>I</a:t>
            </a:r>
            <a:r>
              <a:rPr lang="en-US" sz="2000" dirty="0" smtClean="0"/>
              <a:t>SM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en-US" sz="2000" dirty="0" smtClean="0"/>
              <a:t>THE </a:t>
            </a:r>
            <a:r>
              <a:rPr lang="tr-TR" sz="2000" dirty="0" smtClean="0"/>
              <a:t>I</a:t>
            </a:r>
            <a:r>
              <a:rPr lang="en-US" sz="2000" dirty="0" smtClean="0"/>
              <a:t>DEAL T</a:t>
            </a:r>
            <a:r>
              <a:rPr lang="tr-TR" sz="2000" dirty="0" smtClean="0"/>
              <a:t>I</a:t>
            </a:r>
            <a:r>
              <a:rPr lang="en-US" sz="2000" dirty="0" smtClean="0"/>
              <a:t>ME COURSE FOR REASSOC</a:t>
            </a:r>
            <a:r>
              <a:rPr lang="tr-TR" sz="2000" dirty="0" smtClean="0"/>
              <a:t>I</a:t>
            </a:r>
            <a:r>
              <a:rPr lang="en-US" sz="2000" dirty="0" smtClean="0"/>
              <a:t>AT</a:t>
            </a:r>
            <a:r>
              <a:rPr lang="tr-TR" sz="2000" dirty="0" smtClean="0"/>
              <a:t>I</a:t>
            </a:r>
            <a:r>
              <a:rPr lang="en-US" sz="2000" dirty="0" smtClean="0"/>
              <a:t>ON OF DNA WHEN, AT T</a:t>
            </a:r>
            <a:r>
              <a:rPr lang="tr-TR" sz="2000" dirty="0" smtClean="0"/>
              <a:t>I</a:t>
            </a:r>
            <a:r>
              <a:rPr lang="en-US" sz="2000" dirty="0" smtClean="0"/>
              <a:t>ME ZERO, ALL DNA CONS</a:t>
            </a:r>
            <a:r>
              <a:rPr lang="tr-TR" sz="2000" dirty="0" smtClean="0"/>
              <a:t>I</a:t>
            </a:r>
            <a:r>
              <a:rPr lang="en-US" sz="2000" dirty="0" smtClean="0"/>
              <a:t>STS OF UN</a:t>
            </a:r>
            <a:r>
              <a:rPr lang="tr-TR" sz="2000" dirty="0" smtClean="0"/>
              <a:t>I</a:t>
            </a:r>
            <a:r>
              <a:rPr lang="en-US" sz="2000" dirty="0" smtClean="0"/>
              <a:t>QUE FRAGMENTS OF S</a:t>
            </a:r>
            <a:r>
              <a:rPr lang="tr-TR" sz="2000" dirty="0" smtClean="0"/>
              <a:t>I</a:t>
            </a:r>
            <a:r>
              <a:rPr lang="en-US" sz="2000" dirty="0" smtClean="0"/>
              <a:t>NGLE-STRANDED COMPLEMENTS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9213" name="Picture 13" descr="10_24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5354"/>
          <a:stretch>
            <a:fillRect/>
          </a:stretch>
        </p:blipFill>
        <p:spPr bwMode="auto">
          <a:xfrm>
            <a:off x="304800" y="685800"/>
            <a:ext cx="8532813" cy="533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1261" name="Picture 13" descr="10_25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5754"/>
          <a:stretch>
            <a:fillRect/>
          </a:stretch>
        </p:blipFill>
        <p:spPr bwMode="auto">
          <a:xfrm>
            <a:off x="323528" y="1052737"/>
            <a:ext cx="8532813" cy="5805264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COMPAR</a:t>
            </a:r>
            <a:r>
              <a:rPr lang="tr-TR" sz="2400" b="1" dirty="0" smtClean="0"/>
              <a:t>I</a:t>
            </a:r>
            <a:r>
              <a:rPr lang="en-US" sz="2400" b="1" dirty="0" smtClean="0"/>
              <a:t>SON OF AND GENOME S</a:t>
            </a:r>
            <a:r>
              <a:rPr lang="tr-TR" sz="2400" b="1" dirty="0" smtClean="0"/>
              <a:t>I</a:t>
            </a:r>
            <a:r>
              <a:rPr lang="en-US" sz="2400" b="1" dirty="0" smtClean="0"/>
              <a:t>ZE FOR PHAGE T4, E.</a:t>
            </a:r>
            <a:r>
              <a:rPr lang="tr-TR" sz="2400" b="1" dirty="0" err="1" smtClean="0"/>
              <a:t>coli</a:t>
            </a:r>
            <a:r>
              <a:rPr lang="en-US" sz="2400" b="1" dirty="0" smtClean="0"/>
              <a:t>, CALF AND SALAMANDER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3309" name="Picture 13" descr="10_26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6137"/>
          <a:stretch>
            <a:fillRect/>
          </a:stretch>
        </p:blipFill>
        <p:spPr bwMode="auto">
          <a:xfrm>
            <a:off x="323528" y="0"/>
            <a:ext cx="8532813" cy="52197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95536" y="5301208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THE CURVE OF CALF THYMUS DNA COMPARED W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TH E.</a:t>
            </a:r>
            <a:r>
              <a:rPr lang="tr-TR" sz="2000" dirty="0" err="1" smtClean="0">
                <a:cs typeface="Times New Roman" pitchFamily="18" charset="0"/>
              </a:rPr>
              <a:t>coli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tr-TR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THE REPET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T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VE FRACT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ON OF CALF DNA REASSOC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ATES MORE QU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CKLY THAN THAT OF E</a:t>
            </a:r>
            <a:r>
              <a:rPr lang="tr-TR" sz="2000" dirty="0" smtClean="0">
                <a:cs typeface="Times New Roman" pitchFamily="18" charset="0"/>
              </a:rPr>
              <a:t>.</a:t>
            </a:r>
            <a:r>
              <a:rPr lang="tr-TR" sz="2000" dirty="0" err="1" smtClean="0">
                <a:cs typeface="Times New Roman" pitchFamily="18" charset="0"/>
              </a:rPr>
              <a:t>coli</a:t>
            </a:r>
            <a:r>
              <a:rPr lang="en-US" sz="2000" dirty="0" smtClean="0">
                <a:cs typeface="Times New Roman" pitchFamily="18" charset="0"/>
              </a:rPr>
              <a:t>, WH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LE THE MORE COMPLEX UN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QUE CALF DNA TAKES LONGER TO REASSOC</a:t>
            </a:r>
            <a:r>
              <a:rPr lang="tr-TR" sz="2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ATE THAN THAT OF E.</a:t>
            </a:r>
            <a:r>
              <a:rPr lang="tr-TR" sz="2000" dirty="0" err="1" smtClean="0">
                <a:cs typeface="Times New Roman" pitchFamily="18" charset="0"/>
              </a:rPr>
              <a:t>coli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4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92049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Nucleic acid electrophoresis</a:t>
            </a:r>
            <a:r>
              <a:rPr lang="en-US" dirty="0" smtClean="0"/>
              <a:t> separates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DNA and RNA fragments by size such that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smaller fragments migrate through a gel at 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faster rate than large fragments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5360" name="Text Box 16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411480">
            <a:spAutoFit/>
          </a:bodyPr>
          <a:lstStyle/>
          <a:p>
            <a:pPr algn="r"/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10.27</a:t>
            </a:r>
          </a:p>
        </p:txBody>
      </p:sp>
      <p:pic>
        <p:nvPicPr>
          <p:cNvPr id="5305361" name="Picture 17" descr="10_27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388938" y="301625"/>
            <a:ext cx="8364537" cy="610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43528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ARAŞTIRMA ÖDEVİ</a:t>
            </a:r>
          </a:p>
          <a:p>
            <a:pPr>
              <a:buNone/>
            </a:pPr>
            <a:endParaRPr lang="tr-TR" sz="1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3600" dirty="0" smtClean="0"/>
              <a:t>ELEKTROFOREZ YÖNTEMİ,</a:t>
            </a:r>
          </a:p>
          <a:p>
            <a:pPr>
              <a:buNone/>
            </a:pPr>
            <a:r>
              <a:rPr lang="tr-TR" sz="3600" dirty="0" smtClean="0"/>
              <a:t>ÇEŞİTLERİ, KULLANIM ALANLARI</a:t>
            </a:r>
          </a:p>
          <a:p>
            <a:pPr>
              <a:buNone/>
            </a:pPr>
            <a:r>
              <a:rPr lang="tr-TR" sz="3600" dirty="0" smtClean="0"/>
              <a:t>HAKKINDA DETAYLI BİLGİ BULARAK</a:t>
            </a:r>
          </a:p>
          <a:p>
            <a:pPr>
              <a:buNone/>
            </a:pPr>
            <a:r>
              <a:rPr lang="tr-TR" sz="3600" dirty="0" smtClean="0"/>
              <a:t>YAZINIZ </a:t>
            </a:r>
          </a:p>
          <a:p>
            <a:pPr>
              <a:buNone/>
            </a:pP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0669" name="Picture 13" descr="10_03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3641"/>
          <a:stretch>
            <a:fillRect/>
          </a:stretch>
        </p:blipFill>
        <p:spPr bwMode="auto">
          <a:xfrm>
            <a:off x="611560" y="188640"/>
            <a:ext cx="792088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710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tr-TR" sz="3000" b="1" dirty="0" smtClean="0">
                <a:solidFill>
                  <a:srgbClr val="FF0000"/>
                </a:solidFill>
              </a:rPr>
              <a:t>THE GENETIC MATERIAL?</a:t>
            </a:r>
            <a:endParaRPr lang="en-US" sz="3000" dirty="0"/>
          </a:p>
        </p:txBody>
      </p:sp>
      <p:sp>
        <p:nvSpPr>
          <p:cNvPr id="519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THE 1944 PUBL</a:t>
            </a:r>
            <a:r>
              <a:rPr lang="tr-TR" sz="2800" dirty="0" smtClean="0"/>
              <a:t>I</a:t>
            </a:r>
            <a:r>
              <a:rPr lang="en-US" sz="2800" dirty="0" smtClean="0"/>
              <a:t>CAT</a:t>
            </a:r>
            <a:r>
              <a:rPr lang="tr-TR" sz="2800" dirty="0" smtClean="0"/>
              <a:t>I</a:t>
            </a:r>
            <a:r>
              <a:rPr lang="en-US" sz="2800" dirty="0" smtClean="0"/>
              <a:t>ON BY OSWALD AVERY,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COL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 </a:t>
            </a:r>
            <a:r>
              <a:rPr lang="en-US" sz="2800" dirty="0" smtClean="0"/>
              <a:t>MACLEOD, AND</a:t>
            </a:r>
            <a:r>
              <a:rPr lang="tr-TR" sz="2800" dirty="0" smtClean="0"/>
              <a:t> </a:t>
            </a:r>
            <a:r>
              <a:rPr lang="en-US" sz="2800" dirty="0" smtClean="0"/>
              <a:t>MACLYN</a:t>
            </a:r>
            <a:r>
              <a:rPr lang="tr-TR" sz="2800" dirty="0" smtClean="0"/>
              <a:t> </a:t>
            </a:r>
            <a:r>
              <a:rPr lang="en-US" sz="2800" dirty="0" smtClean="0"/>
              <a:t>MCCARTY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CONCERN</a:t>
            </a:r>
            <a:r>
              <a:rPr lang="tr-TR" sz="2800" dirty="0" smtClean="0"/>
              <a:t>I</a:t>
            </a:r>
            <a:r>
              <a:rPr lang="en-US" sz="2800" dirty="0" smtClean="0"/>
              <a:t>NG</a:t>
            </a:r>
            <a:r>
              <a:rPr lang="tr-TR" sz="2800" dirty="0" smtClean="0"/>
              <a:t> </a:t>
            </a:r>
            <a:r>
              <a:rPr lang="en-US" sz="2800" dirty="0" smtClean="0"/>
              <a:t>THE CHEM</a:t>
            </a:r>
            <a:r>
              <a:rPr lang="tr-TR" sz="2800" dirty="0" smtClean="0"/>
              <a:t>I</a:t>
            </a:r>
            <a:r>
              <a:rPr lang="en-US" sz="2800" dirty="0" smtClean="0"/>
              <a:t>CAL NATURE OF A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“</a:t>
            </a:r>
            <a:r>
              <a:rPr lang="en-US" sz="2800" b="1" dirty="0" smtClean="0">
                <a:solidFill>
                  <a:srgbClr val="0070C0"/>
                </a:solidFill>
              </a:rPr>
              <a:t>TRANSFORM</a:t>
            </a:r>
            <a:r>
              <a:rPr lang="tr-TR" sz="2800" b="1" dirty="0" smtClean="0">
                <a:solidFill>
                  <a:srgbClr val="0070C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NG</a:t>
            </a:r>
            <a:r>
              <a:rPr lang="tr-TR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PR</a:t>
            </a:r>
            <a:r>
              <a:rPr lang="tr-TR" sz="2800" b="1" dirty="0" smtClean="0">
                <a:solidFill>
                  <a:srgbClr val="0070C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NC</a:t>
            </a:r>
            <a:r>
              <a:rPr lang="tr-TR" sz="2800" b="1" dirty="0" smtClean="0">
                <a:solidFill>
                  <a:srgbClr val="0070C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PLE</a:t>
            </a:r>
            <a:r>
              <a:rPr lang="en-US" sz="2800" dirty="0" smtClean="0"/>
              <a:t>”</a:t>
            </a:r>
            <a:r>
              <a:rPr lang="tr-TR" sz="2800" dirty="0" smtClean="0"/>
              <a:t> I</a:t>
            </a:r>
            <a:r>
              <a:rPr lang="en-US" sz="2800" dirty="0" smtClean="0"/>
              <a:t>N BACTER</a:t>
            </a:r>
            <a:r>
              <a:rPr lang="tr-TR" sz="2800" dirty="0" smtClean="0"/>
              <a:t>I</a:t>
            </a:r>
            <a:r>
              <a:rPr lang="en-US" sz="2800" dirty="0" smtClean="0"/>
              <a:t>A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WAS THE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smtClean="0"/>
              <a:t>AL EVENT</a:t>
            </a:r>
            <a:r>
              <a:rPr lang="tr-TR" sz="2800" dirty="0" smtClean="0"/>
              <a:t> </a:t>
            </a:r>
            <a:r>
              <a:rPr lang="en-US" sz="2800" dirty="0" smtClean="0"/>
              <a:t>LEAD</a:t>
            </a:r>
            <a:r>
              <a:rPr lang="tr-TR" sz="2800" dirty="0" smtClean="0"/>
              <a:t>I</a:t>
            </a:r>
            <a:r>
              <a:rPr lang="en-US" sz="2800" dirty="0" smtClean="0"/>
              <a:t>NG TO THE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ACCEPTANCE OF</a:t>
            </a:r>
            <a:r>
              <a:rPr lang="tr-TR" sz="2800" dirty="0" smtClean="0"/>
              <a:t> </a:t>
            </a:r>
            <a:r>
              <a:rPr lang="en-US" sz="2800" dirty="0" smtClean="0"/>
              <a:t>DNA</a:t>
            </a:r>
            <a:r>
              <a:rPr lang="tr-TR" sz="2800" dirty="0" smtClean="0"/>
              <a:t> </a:t>
            </a:r>
            <a:r>
              <a:rPr lang="en-US" sz="2800" dirty="0" smtClean="0"/>
              <a:t> AS THE</a:t>
            </a:r>
            <a:r>
              <a:rPr lang="tr-TR" sz="2800" dirty="0" smtClean="0"/>
              <a:t> </a:t>
            </a:r>
            <a:r>
              <a:rPr lang="en-US" sz="2800" dirty="0" smtClean="0"/>
              <a:t>GENET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MATER</a:t>
            </a:r>
            <a:r>
              <a:rPr lang="tr-TR" sz="2800" dirty="0" smtClean="0"/>
              <a:t>I</a:t>
            </a:r>
            <a:r>
              <a:rPr lang="en-US" sz="2800" dirty="0" smtClean="0"/>
              <a:t>AL</a:t>
            </a:r>
            <a:endParaRPr lang="tr-TR" sz="2800" dirty="0" smtClean="0"/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en-US" sz="2800" dirty="0" smtClean="0"/>
              <a:t>AVERY, MACLEOD, AND MCCARTY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DEMONSTRATED</a:t>
            </a:r>
            <a:r>
              <a:rPr lang="tr-TR" sz="2800" dirty="0" smtClean="0"/>
              <a:t> </a:t>
            </a:r>
            <a:r>
              <a:rPr lang="en-US" sz="2800" dirty="0" smtClean="0"/>
              <a:t>THAT THE</a:t>
            </a:r>
            <a:r>
              <a:rPr lang="tr-TR" sz="2800" dirty="0" smtClean="0"/>
              <a:t> </a:t>
            </a:r>
            <a:r>
              <a:rPr lang="en-US" sz="2800" dirty="0" smtClean="0"/>
              <a:t>TRANSFORM</a:t>
            </a:r>
            <a:r>
              <a:rPr lang="tr-TR" sz="2800" dirty="0" smtClean="0"/>
              <a:t>I</a:t>
            </a:r>
            <a:r>
              <a:rPr lang="en-US" sz="2800" dirty="0" smtClean="0"/>
              <a:t>NG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PR</a:t>
            </a:r>
            <a:r>
              <a:rPr lang="tr-TR" sz="2800" dirty="0" smtClean="0"/>
              <a:t>I</a:t>
            </a:r>
            <a:r>
              <a:rPr lang="en-US" sz="2800" dirty="0" smtClean="0"/>
              <a:t>NC</a:t>
            </a:r>
            <a:r>
              <a:rPr lang="tr-TR" sz="2800" dirty="0" smtClean="0"/>
              <a:t>I</a:t>
            </a:r>
            <a:r>
              <a:rPr lang="en-US" sz="2800" dirty="0" smtClean="0"/>
              <a:t>PLE WAS DNA</a:t>
            </a:r>
            <a:r>
              <a:rPr lang="tr-TR" sz="2800" dirty="0" smtClean="0"/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NOT PROTE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3741" name="Picture 13" descr="10_04Figure-L.jpg                                              002ADBF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671"/>
          <a:stretch>
            <a:fillRect/>
          </a:stretch>
        </p:blipFill>
        <p:spPr bwMode="auto">
          <a:xfrm>
            <a:off x="1300163" y="306388"/>
            <a:ext cx="6542087" cy="609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2377</Words>
  <Application>Microsoft Office PowerPoint</Application>
  <PresentationFormat>Ekran Gösterisi (4:3)</PresentationFormat>
  <Paragraphs>346</Paragraphs>
  <Slides>67</Slides>
  <Notes>32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72" baseType="lpstr">
      <vt:lpstr>Arial</vt:lpstr>
      <vt:lpstr>Calibri</vt:lpstr>
      <vt:lpstr>Symbol</vt:lpstr>
      <vt:lpstr>Times New Roman</vt:lpstr>
      <vt:lpstr>Ofis Teması</vt:lpstr>
      <vt:lpstr>DNA STRUCTURE  AND ANALYSIS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THE GENETIC MATERIAL?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Nucleotide Polymerization Reaction: Phosphodiester Bond Formation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ALTERNATIVE FORMS OF DNA EXIST</vt:lpstr>
      <vt:lpstr>PowerPoint Sunusu</vt:lpstr>
      <vt:lpstr>PowerPoint Sunusu</vt:lpstr>
      <vt:lpstr>PowerPoint Sunusu</vt:lpstr>
      <vt:lpstr>RNA</vt:lpstr>
      <vt:lpstr>PowerPoint Sunusu</vt:lpstr>
      <vt:lpstr>RNA Secondary Structures</vt:lpstr>
      <vt:lpstr>RNA Tertiary Structure – a tRNA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Melike</dc:creator>
  <cp:lastModifiedBy>Tuba Ertürk</cp:lastModifiedBy>
  <cp:revision>38</cp:revision>
  <dcterms:created xsi:type="dcterms:W3CDTF">2012-02-11T16:51:11Z</dcterms:created>
  <dcterms:modified xsi:type="dcterms:W3CDTF">2018-10-01T22:12:25Z</dcterms:modified>
</cp:coreProperties>
</file>