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256" r:id="rId2"/>
    <p:sldId id="284" r:id="rId3"/>
    <p:sldId id="258" r:id="rId4"/>
    <p:sldId id="286" r:id="rId5"/>
    <p:sldId id="333" r:id="rId6"/>
    <p:sldId id="259" r:id="rId7"/>
    <p:sldId id="287" r:id="rId8"/>
    <p:sldId id="262" r:id="rId9"/>
    <p:sldId id="260" r:id="rId10"/>
    <p:sldId id="334" r:id="rId11"/>
    <p:sldId id="264" r:id="rId12"/>
    <p:sldId id="266" r:id="rId13"/>
    <p:sldId id="360" r:id="rId14"/>
    <p:sldId id="361" r:id="rId15"/>
    <p:sldId id="291" r:id="rId16"/>
    <p:sldId id="327" r:id="rId17"/>
    <p:sldId id="328" r:id="rId18"/>
    <p:sldId id="357" r:id="rId19"/>
    <p:sldId id="293" r:id="rId20"/>
    <p:sldId id="294" r:id="rId21"/>
    <p:sldId id="329" r:id="rId22"/>
    <p:sldId id="295" r:id="rId23"/>
    <p:sldId id="296" r:id="rId24"/>
    <p:sldId id="298" r:id="rId25"/>
    <p:sldId id="299" r:id="rId26"/>
    <p:sldId id="300" r:id="rId27"/>
    <p:sldId id="355" r:id="rId28"/>
    <p:sldId id="301" r:id="rId29"/>
    <p:sldId id="330" r:id="rId30"/>
    <p:sldId id="303" r:id="rId31"/>
    <p:sldId id="359" r:id="rId32"/>
    <p:sldId id="358" r:id="rId33"/>
    <p:sldId id="305" r:id="rId34"/>
    <p:sldId id="306" r:id="rId35"/>
    <p:sldId id="273" r:id="rId36"/>
    <p:sldId id="353" r:id="rId37"/>
    <p:sldId id="274" r:id="rId38"/>
    <p:sldId id="275" r:id="rId39"/>
    <p:sldId id="308" r:id="rId40"/>
    <p:sldId id="331" r:id="rId41"/>
    <p:sldId id="309" r:id="rId42"/>
    <p:sldId id="362" r:id="rId43"/>
    <p:sldId id="332" r:id="rId44"/>
    <p:sldId id="310" r:id="rId45"/>
    <p:sldId id="311" r:id="rId46"/>
    <p:sldId id="354" r:id="rId47"/>
    <p:sldId id="312" r:id="rId48"/>
    <p:sldId id="313" r:id="rId49"/>
    <p:sldId id="314" r:id="rId50"/>
    <p:sldId id="277" r:id="rId51"/>
    <p:sldId id="342" r:id="rId52"/>
    <p:sldId id="343" r:id="rId53"/>
    <p:sldId id="278" r:id="rId54"/>
    <p:sldId id="279" r:id="rId55"/>
    <p:sldId id="280" r:id="rId56"/>
    <p:sldId id="315" r:id="rId57"/>
    <p:sldId id="317" r:id="rId58"/>
    <p:sldId id="281" r:id="rId59"/>
    <p:sldId id="346" r:id="rId60"/>
    <p:sldId id="347" r:id="rId61"/>
    <p:sldId id="316" r:id="rId62"/>
    <p:sldId id="349" r:id="rId63"/>
    <p:sldId id="319" r:id="rId64"/>
    <p:sldId id="348" r:id="rId65"/>
    <p:sldId id="320" r:id="rId66"/>
    <p:sldId id="321" r:id="rId67"/>
    <p:sldId id="282" r:id="rId68"/>
    <p:sldId id="350" r:id="rId69"/>
    <p:sldId id="322" r:id="rId70"/>
    <p:sldId id="351" r:id="rId71"/>
    <p:sldId id="323" r:id="rId72"/>
    <p:sldId id="363" r:id="rId73"/>
    <p:sldId id="324" r:id="rId74"/>
    <p:sldId id="344" r:id="rId75"/>
    <p:sldId id="345" r:id="rId76"/>
    <p:sldId id="283" r:id="rId77"/>
    <p:sldId id="352" r:id="rId78"/>
    <p:sldId id="325" r:id="rId79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ike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95167" autoAdjust="0"/>
  </p:normalViewPr>
  <p:slideViewPr>
    <p:cSldViewPr>
      <p:cViewPr varScale="1">
        <p:scale>
          <a:sx n="69" d="100"/>
          <a:sy n="69" d="100"/>
        </p:scale>
        <p:origin x="7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B8980-24E9-4E05-AFD3-BBD8CD142428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8975E-1FEB-43A0-9002-F4F730275FE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0D80A-3912-411E-86EA-FB8A1F08F0EA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4FFEE-A1BA-4726-A577-7BAABE96F35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0093B7-8F50-492C-8B51-DC0D96F2E9E6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Table 13-7  RNA Polymerases  in Eukaryotes</a:t>
            </a: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045139-6AB0-4CBA-9D8F-FA92921CB8FF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DDE056-035A-46E3-8537-8645387BAB29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dirty="0" smtClean="0"/>
              <a:t>Figure 14-13</a:t>
            </a:r>
            <a:endParaRPr lang="en-US" dirty="0" smtClean="0"/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F1F275-20BD-4F7E-BC3C-533555B1E67D}" type="slidenum">
              <a:rPr lang="tr-TR" smtClean="0"/>
              <a:pPr/>
              <a:t>59</a:t>
            </a:fld>
            <a:endParaRPr lang="tr-TR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399" y="3257550"/>
            <a:ext cx="6705203" cy="3086100"/>
          </a:xfrm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7920F5-318E-4BD8-BCF0-1123B19044BF}" type="slidenum">
              <a:rPr lang="tr-TR" smtClean="0"/>
              <a:pPr/>
              <a:t>60</a:t>
            </a:fld>
            <a:endParaRPr lang="tr-TR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399" y="3257550"/>
            <a:ext cx="6705203" cy="3086100"/>
          </a:xfrm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879180-DB5C-45DD-91DE-47E108A2E022}" type="slidenum">
              <a:rPr lang="tr-TR" smtClean="0"/>
              <a:pPr/>
              <a:t>68</a:t>
            </a:fld>
            <a:endParaRPr lang="tr-T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399" y="3257550"/>
            <a:ext cx="6705203" cy="3086100"/>
          </a:xfrm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A936-B1F8-40FC-A42E-7AD776A5AA42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D0EE-4CAE-48A6-8CCC-635CC9AFB67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A936-B1F8-40FC-A42E-7AD776A5AA42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D0EE-4CAE-48A6-8CCC-635CC9AFB67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A936-B1F8-40FC-A42E-7AD776A5AA42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D0EE-4CAE-48A6-8CCC-635CC9AFB67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99203-B313-4DDE-A344-5933895378F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A936-B1F8-40FC-A42E-7AD776A5AA42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D0EE-4CAE-48A6-8CCC-635CC9AFB67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A936-B1F8-40FC-A42E-7AD776A5AA42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D0EE-4CAE-48A6-8CCC-635CC9AFB67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A936-B1F8-40FC-A42E-7AD776A5AA42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D0EE-4CAE-48A6-8CCC-635CC9AFB67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A936-B1F8-40FC-A42E-7AD776A5AA42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D0EE-4CAE-48A6-8CCC-635CC9AFB67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A936-B1F8-40FC-A42E-7AD776A5AA42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D0EE-4CAE-48A6-8CCC-635CC9AFB67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A936-B1F8-40FC-A42E-7AD776A5AA42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D0EE-4CAE-48A6-8CCC-635CC9AFB67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A936-B1F8-40FC-A42E-7AD776A5AA42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D0EE-4CAE-48A6-8CCC-635CC9AFB67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A936-B1F8-40FC-A42E-7AD776A5AA42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D0EE-4CAE-48A6-8CCC-635CC9AFB67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5A936-B1F8-40FC-A42E-7AD776A5AA42}" type="datetimeFigureOut">
              <a:rPr lang="tr-TR" smtClean="0"/>
              <a:pPr/>
              <a:t>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BD0EE-4CAE-48A6-8CCC-635CC9AFB67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TRANSCRIPTION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"/>
            <a:ext cx="6934200" cy="66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4800600" y="4191000"/>
            <a:ext cx="3810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tr-TR" sz="2000" b="1" u="sng" dirty="0" err="1" smtClean="0">
                <a:latin typeface="Comic Sans MS" pitchFamily="66" charset="0"/>
              </a:rPr>
              <a:t>tRNA</a:t>
            </a:r>
            <a:r>
              <a:rPr lang="tr-TR" sz="2000" b="1" u="sng" dirty="0" smtClean="0">
                <a:latin typeface="Comic Sans MS" pitchFamily="66" charset="0"/>
              </a:rPr>
              <a:t>(1st)</a:t>
            </a:r>
            <a:r>
              <a:rPr lang="tr-TR" sz="2000" b="1" u="sng" dirty="0">
                <a:latin typeface="Comic Sans MS" pitchFamily="66" charset="0"/>
              </a:rPr>
              <a:t>	</a:t>
            </a:r>
            <a:r>
              <a:rPr lang="tr-TR" sz="2000" b="1" u="sng" dirty="0" err="1" smtClean="0">
                <a:latin typeface="Comic Sans MS" pitchFamily="66" charset="0"/>
              </a:rPr>
              <a:t>mRNA</a:t>
            </a:r>
            <a:r>
              <a:rPr lang="tr-TR" sz="2000" b="1" u="sng" dirty="0" smtClean="0">
                <a:latin typeface="Comic Sans MS" pitchFamily="66" charset="0"/>
              </a:rPr>
              <a:t>(3rd)</a:t>
            </a:r>
            <a:endParaRPr lang="tr-TR" sz="2000" b="1" u="sng" dirty="0">
              <a:latin typeface="Comic Sans MS" pitchFamily="66" charset="0"/>
            </a:endParaRPr>
          </a:p>
          <a:p>
            <a:pPr>
              <a:spcBef>
                <a:spcPct val="10000"/>
              </a:spcBef>
            </a:pPr>
            <a:r>
              <a:rPr lang="tr-TR" sz="2000" b="1" dirty="0">
                <a:latin typeface="Comic Sans MS" pitchFamily="66" charset="0"/>
              </a:rPr>
              <a:t>  A		  U</a:t>
            </a:r>
          </a:p>
          <a:p>
            <a:pPr>
              <a:spcBef>
                <a:spcPct val="10000"/>
              </a:spcBef>
            </a:pPr>
            <a:r>
              <a:rPr lang="tr-TR" sz="2000" b="1" dirty="0">
                <a:latin typeface="Comic Sans MS" pitchFamily="66" charset="0"/>
              </a:rPr>
              <a:t>  C		  G</a:t>
            </a:r>
          </a:p>
          <a:p>
            <a:pPr>
              <a:spcBef>
                <a:spcPct val="10000"/>
              </a:spcBef>
            </a:pPr>
            <a:r>
              <a:rPr lang="tr-TR" sz="2000" b="1" dirty="0">
                <a:latin typeface="Comic Sans MS" pitchFamily="66" charset="0"/>
              </a:rPr>
              <a:t>  G		 C,U</a:t>
            </a:r>
          </a:p>
          <a:p>
            <a:pPr>
              <a:spcBef>
                <a:spcPct val="10000"/>
              </a:spcBef>
            </a:pPr>
            <a:r>
              <a:rPr lang="tr-TR" sz="2000" b="1" dirty="0">
                <a:latin typeface="Comic Sans MS" pitchFamily="66" charset="0"/>
              </a:rPr>
              <a:t>  U		 A,G</a:t>
            </a:r>
          </a:p>
          <a:p>
            <a:pPr>
              <a:spcBef>
                <a:spcPct val="10000"/>
              </a:spcBef>
            </a:pPr>
            <a:r>
              <a:rPr lang="tr-TR" sz="2000" b="1" dirty="0">
                <a:latin typeface="Comic Sans MS" pitchFamily="66" charset="0"/>
              </a:rPr>
              <a:t>  I		A,U,G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THE GENET</a:t>
            </a:r>
            <a:r>
              <a:rPr lang="tr-TR" sz="2800" b="1" dirty="0" smtClean="0">
                <a:solidFill>
                  <a:srgbClr val="FF0000"/>
                </a:solidFill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</a:rPr>
              <a:t>C CODE IS NEARLY UN</a:t>
            </a:r>
            <a:r>
              <a:rPr lang="tr-TR" sz="2800" b="1" dirty="0" smtClean="0">
                <a:solidFill>
                  <a:srgbClr val="FF0000"/>
                </a:solidFill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</a:rPr>
              <a:t>VERSAL</a:t>
            </a:r>
          </a:p>
          <a:p>
            <a:pPr eaLnBrk="1" hangingPunct="1">
              <a:buFont typeface="Times" charset="0"/>
              <a:buNone/>
            </a:pPr>
            <a:endParaRPr lang="en-US" sz="1000" i="1" dirty="0" smtClean="0"/>
          </a:p>
          <a:p>
            <a:pPr eaLnBrk="1" hangingPunct="1">
              <a:buNone/>
            </a:pPr>
            <a:r>
              <a:rPr lang="en-US" sz="2800" dirty="0" smtClean="0"/>
              <a:t>M</a:t>
            </a:r>
            <a:r>
              <a:rPr lang="tr-TR" sz="2800" dirty="0" smtClean="0"/>
              <a:t>I</a:t>
            </a:r>
            <a:r>
              <a:rPr lang="en-US" sz="2800" dirty="0" smtClean="0"/>
              <a:t>TOCHONDR</a:t>
            </a:r>
            <a:r>
              <a:rPr lang="tr-TR" sz="2800" dirty="0" smtClean="0"/>
              <a:t>I</a:t>
            </a:r>
            <a:r>
              <a:rPr lang="en-US" sz="2800" dirty="0" smtClean="0"/>
              <a:t>AL DNA REVEALED SOME</a:t>
            </a:r>
            <a:endParaRPr lang="tr-TR" sz="2800" dirty="0" smtClean="0"/>
          </a:p>
          <a:p>
            <a:pPr eaLnBrk="1" hangingPunct="1">
              <a:buNone/>
            </a:pPr>
            <a:r>
              <a:rPr lang="en-US" sz="2800" dirty="0" smtClean="0"/>
              <a:t>EXCEPT</a:t>
            </a:r>
            <a:r>
              <a:rPr lang="tr-TR" sz="2800" dirty="0" smtClean="0"/>
              <a:t>I</a:t>
            </a:r>
            <a:r>
              <a:rPr lang="en-US" sz="2800" dirty="0" smtClean="0"/>
              <a:t>ONS TO THE UN</a:t>
            </a:r>
            <a:r>
              <a:rPr lang="tr-TR" sz="2800" dirty="0" smtClean="0"/>
              <a:t>I</a:t>
            </a:r>
            <a:r>
              <a:rPr lang="en-US" sz="2800" dirty="0" smtClean="0"/>
              <a:t>VERSAL GENET</a:t>
            </a:r>
            <a:r>
              <a:rPr lang="tr-TR" sz="2800" dirty="0" smtClean="0"/>
              <a:t>I</a:t>
            </a:r>
            <a:r>
              <a:rPr lang="en-US" sz="2800" dirty="0" smtClean="0"/>
              <a:t>C</a:t>
            </a:r>
            <a:endParaRPr lang="tr-TR" sz="2800" dirty="0" smtClean="0"/>
          </a:p>
          <a:p>
            <a:pPr eaLnBrk="1" hangingPunct="1">
              <a:buNone/>
            </a:pPr>
            <a:r>
              <a:rPr lang="en-US" sz="2800" dirty="0" smtClean="0"/>
              <a:t>CODE</a:t>
            </a:r>
          </a:p>
        </p:txBody>
      </p:sp>
      <p:pic>
        <p:nvPicPr>
          <p:cNvPr id="9220" name="Picture 13" descr="14_05Table-L.jpg                                               0029F499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 t="16942" b="9663"/>
          <a:stretch>
            <a:fillRect/>
          </a:stretch>
        </p:blipFill>
        <p:spPr bwMode="auto">
          <a:xfrm>
            <a:off x="152400" y="3068960"/>
            <a:ext cx="89916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764704"/>
            <a:ext cx="8229600" cy="4599459"/>
          </a:xfrm>
          <a:noFill/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tr-TR" sz="2800" b="1" dirty="0" smtClean="0">
                <a:solidFill>
                  <a:srgbClr val="0000CC"/>
                </a:solidFill>
              </a:rPr>
              <a:t>m</a:t>
            </a:r>
            <a:r>
              <a:rPr lang="en-US" sz="2800" b="1" dirty="0" smtClean="0">
                <a:solidFill>
                  <a:srgbClr val="0000CC"/>
                </a:solidFill>
              </a:rPr>
              <a:t>RNA</a:t>
            </a:r>
            <a:r>
              <a:rPr lang="en-US" sz="2800" dirty="0" smtClean="0"/>
              <a:t> SERVES AS THE </a:t>
            </a:r>
            <a:r>
              <a:rPr lang="tr-TR" sz="2800" dirty="0" smtClean="0"/>
              <a:t>I</a:t>
            </a:r>
            <a:r>
              <a:rPr lang="en-US" sz="2800" dirty="0" smtClean="0"/>
              <a:t>NTERMED</a:t>
            </a:r>
            <a:r>
              <a:rPr lang="tr-TR" sz="2800" dirty="0" smtClean="0"/>
              <a:t>I</a:t>
            </a:r>
            <a:r>
              <a:rPr lang="en-US" sz="2800" dirty="0" smtClean="0"/>
              <a:t>ATE</a:t>
            </a:r>
            <a:endParaRPr lang="tr-TR" sz="2800" dirty="0" smtClean="0"/>
          </a:p>
          <a:p>
            <a:pPr eaLnBrk="1" hangingPunct="1">
              <a:buNone/>
            </a:pPr>
            <a:r>
              <a:rPr lang="en-US" sz="2800" dirty="0" smtClean="0"/>
              <a:t>MOLECULE</a:t>
            </a:r>
            <a:r>
              <a:rPr lang="tr-TR" sz="2800" dirty="0" smtClean="0"/>
              <a:t> </a:t>
            </a:r>
            <a:r>
              <a:rPr lang="en-US" sz="2800" dirty="0" smtClean="0"/>
              <a:t>BETWEEN DNA AND</a:t>
            </a:r>
            <a:r>
              <a:rPr lang="tr-TR" sz="2800" dirty="0" smtClean="0"/>
              <a:t> </a:t>
            </a:r>
            <a:r>
              <a:rPr lang="en-US" sz="2800" dirty="0" smtClean="0"/>
              <a:t>PROTE</a:t>
            </a:r>
            <a:r>
              <a:rPr lang="tr-TR" sz="2800" dirty="0" smtClean="0"/>
              <a:t>I</a:t>
            </a:r>
            <a:r>
              <a:rPr lang="en-US" sz="2800" dirty="0" smtClean="0"/>
              <a:t>NS</a:t>
            </a:r>
          </a:p>
          <a:p>
            <a:pPr eaLnBrk="1" hangingPunct="1">
              <a:buNone/>
            </a:pPr>
            <a:r>
              <a:rPr lang="tr-TR" sz="2800" b="1" dirty="0" smtClean="0">
                <a:solidFill>
                  <a:srgbClr val="0000CC"/>
                </a:solidFill>
              </a:rPr>
              <a:t>m</a:t>
            </a:r>
            <a:r>
              <a:rPr lang="en-US" sz="2800" b="1" dirty="0" smtClean="0">
                <a:solidFill>
                  <a:srgbClr val="0000CC"/>
                </a:solidFill>
              </a:rPr>
              <a:t>RNA</a:t>
            </a:r>
            <a:r>
              <a:rPr lang="en-US" sz="2800" dirty="0" smtClean="0"/>
              <a:t> </a:t>
            </a:r>
            <a:r>
              <a:rPr lang="tr-TR" sz="2800" dirty="0" smtClean="0"/>
              <a:t>I</a:t>
            </a:r>
            <a:r>
              <a:rPr lang="en-US" sz="2800" dirty="0" smtClean="0"/>
              <a:t>S SYNTHES</a:t>
            </a:r>
            <a:r>
              <a:rPr lang="tr-TR" sz="2800" dirty="0" smtClean="0"/>
              <a:t>I</a:t>
            </a:r>
            <a:r>
              <a:rPr lang="en-US" sz="2800" dirty="0" smtClean="0"/>
              <a:t>ZED ON A DNA</a:t>
            </a:r>
            <a:r>
              <a:rPr lang="tr-TR" sz="2800" dirty="0" smtClean="0"/>
              <a:t> </a:t>
            </a:r>
            <a:r>
              <a:rPr lang="en-US" sz="2800" dirty="0" smtClean="0"/>
              <a:t>TEMPLATE</a:t>
            </a:r>
            <a:endParaRPr lang="tr-TR" sz="2800" dirty="0" smtClean="0"/>
          </a:p>
          <a:p>
            <a:pPr eaLnBrk="1" hangingPunct="1">
              <a:buNone/>
            </a:pPr>
            <a:r>
              <a:rPr lang="en-US" sz="2800" dirty="0" smtClean="0"/>
              <a:t>DUR</a:t>
            </a:r>
            <a:r>
              <a:rPr lang="tr-TR" sz="2800" dirty="0" smtClean="0"/>
              <a:t>I</a:t>
            </a:r>
            <a:r>
              <a:rPr lang="en-US" sz="2800" dirty="0" smtClean="0"/>
              <a:t>NG TRANSCR</a:t>
            </a:r>
            <a:r>
              <a:rPr lang="tr-TR" sz="2800" dirty="0" smtClean="0"/>
              <a:t>I</a:t>
            </a:r>
            <a:r>
              <a:rPr lang="en-US" sz="2800" dirty="0" smtClean="0"/>
              <a:t>PT</a:t>
            </a:r>
            <a:r>
              <a:rPr lang="tr-TR" sz="2800" dirty="0" smtClean="0"/>
              <a:t>I</a:t>
            </a:r>
            <a:r>
              <a:rPr lang="en-US" sz="2800" dirty="0" smtClean="0"/>
              <a:t>ON</a:t>
            </a:r>
          </a:p>
        </p:txBody>
      </p:sp>
      <p:pic>
        <p:nvPicPr>
          <p:cNvPr id="11268" name="Picture 9" descr="http://ichristianschool.org/images/mr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124200"/>
            <a:ext cx="4752528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4000" dirty="0" smtClean="0"/>
              <a:t>TRANSCRIPTION</a:t>
            </a:r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639" t="28036" r="1561" b="30034"/>
          <a:stretch>
            <a:fillRect/>
          </a:stretch>
        </p:blipFill>
        <p:spPr>
          <a:xfrm>
            <a:off x="539750" y="1000125"/>
            <a:ext cx="8147050" cy="5668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14_09Figure0-L.jpg                                             0029F499Macintosh HD                   ABA78158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548"/>
          <a:stretch>
            <a:fillRect/>
          </a:stretch>
        </p:blipFill>
        <p:spPr bwMode="auto">
          <a:xfrm>
            <a:off x="1043608" y="404664"/>
            <a:ext cx="734481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RNA POLYMERASE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/>
              <a:t>D</a:t>
            </a:r>
            <a:r>
              <a:rPr lang="tr-TR" sz="2800" dirty="0" smtClean="0"/>
              <a:t>I</a:t>
            </a:r>
            <a:r>
              <a:rPr lang="en-US" sz="2800" dirty="0" smtClean="0"/>
              <a:t>RECTS THE SYNTHES</a:t>
            </a:r>
            <a:r>
              <a:rPr lang="tr-TR" sz="2800" dirty="0" smtClean="0"/>
              <a:t>I</a:t>
            </a:r>
            <a:r>
              <a:rPr lang="en-US" sz="2800" dirty="0" smtClean="0"/>
              <a:t>S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OF RNA</a:t>
            </a:r>
            <a:r>
              <a:rPr lang="tr-TR" sz="2800" dirty="0" smtClean="0"/>
              <a:t> </a:t>
            </a:r>
            <a:r>
              <a:rPr lang="en-US" sz="2800" dirty="0" smtClean="0"/>
              <a:t>US</a:t>
            </a:r>
            <a:r>
              <a:rPr lang="tr-TR" sz="2800" dirty="0" smtClean="0"/>
              <a:t>I</a:t>
            </a:r>
            <a:r>
              <a:rPr lang="en-US" sz="2800" dirty="0" smtClean="0"/>
              <a:t>NG A DNA TEMPLATE </a:t>
            </a:r>
          </a:p>
          <a:p>
            <a:pPr>
              <a:buNone/>
            </a:pPr>
            <a:endParaRPr lang="tr-TR" sz="2800" b="1" dirty="0" smtClean="0"/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RNA POLYMERASE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HAS </a:t>
            </a:r>
            <a:r>
              <a:rPr lang="tr-TR" sz="2800" b="1" dirty="0" smtClean="0">
                <a:solidFill>
                  <a:srgbClr val="FF0000"/>
                </a:solidFill>
              </a:rPr>
              <a:t>SOME EXCEPTIONS;</a:t>
            </a:r>
            <a:endParaRPr lang="tr-TR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sz="2800" dirty="0" smtClean="0"/>
              <a:t>	</a:t>
            </a:r>
            <a:r>
              <a:rPr lang="tr-TR" sz="2800" b="1" dirty="0" smtClean="0">
                <a:solidFill>
                  <a:srgbClr val="FF0000"/>
                </a:solidFill>
              </a:rPr>
              <a:t>* </a:t>
            </a:r>
            <a:r>
              <a:rPr lang="en-US" sz="2800" dirty="0" smtClean="0"/>
              <a:t>THE</a:t>
            </a:r>
            <a:r>
              <a:rPr lang="tr-TR" sz="2800" dirty="0" smtClean="0"/>
              <a:t> </a:t>
            </a:r>
            <a:r>
              <a:rPr lang="en-US" sz="2800" dirty="0" smtClean="0"/>
              <a:t>SUBSTRATE</a:t>
            </a:r>
            <a:r>
              <a:rPr lang="tr-TR" sz="2800" dirty="0" smtClean="0"/>
              <a:t> </a:t>
            </a:r>
            <a:r>
              <a:rPr lang="en-US" sz="2800" dirty="0" smtClean="0"/>
              <a:t>NUCLEOT</a:t>
            </a:r>
            <a:r>
              <a:rPr lang="tr-TR" sz="2800" dirty="0" smtClean="0"/>
              <a:t>I</a:t>
            </a:r>
            <a:r>
              <a:rPr lang="en-US" sz="2800" dirty="0" smtClean="0"/>
              <a:t>DES CONTA</a:t>
            </a:r>
            <a:r>
              <a:rPr lang="tr-TR" sz="2800" dirty="0" smtClean="0"/>
              <a:t>IN</a:t>
            </a:r>
          </a:p>
          <a:p>
            <a:pPr>
              <a:buNone/>
            </a:pPr>
            <a:r>
              <a:rPr lang="tr-TR" sz="2800" dirty="0" smtClean="0"/>
              <a:t>	  </a:t>
            </a:r>
            <a:r>
              <a:rPr lang="en-US" sz="2800" dirty="0" smtClean="0"/>
              <a:t>THE R</a:t>
            </a:r>
            <a:r>
              <a:rPr lang="tr-TR" sz="2800" dirty="0" smtClean="0"/>
              <a:t>I</a:t>
            </a:r>
            <a:r>
              <a:rPr lang="en-US" sz="2800" dirty="0" smtClean="0"/>
              <a:t>BOSE RATHER THAN </a:t>
            </a:r>
            <a:r>
              <a:rPr lang="tr-TR" sz="2800" dirty="0" smtClean="0"/>
              <a:t>THE</a:t>
            </a:r>
          </a:p>
          <a:p>
            <a:pPr>
              <a:buNone/>
            </a:pPr>
            <a:r>
              <a:rPr lang="tr-TR" sz="2800" dirty="0" smtClean="0"/>
              <a:t>      </a:t>
            </a:r>
            <a:r>
              <a:rPr lang="en-US" sz="2800" dirty="0" smtClean="0"/>
              <a:t>DEOXYR</a:t>
            </a:r>
            <a:r>
              <a:rPr lang="tr-TR" sz="2800" dirty="0" smtClean="0"/>
              <a:t>I</a:t>
            </a:r>
            <a:r>
              <a:rPr lang="en-US" sz="2800" dirty="0" smtClean="0"/>
              <a:t>BOSE</a:t>
            </a:r>
            <a:r>
              <a:rPr lang="tr-TR" sz="2800" dirty="0" smtClean="0"/>
              <a:t> </a:t>
            </a:r>
            <a:r>
              <a:rPr lang="en-US" sz="2800" dirty="0" smtClean="0"/>
              <a:t>FORM OF THE SUGAR</a:t>
            </a:r>
            <a:endParaRPr lang="tr-TR" sz="2800" dirty="0" smtClean="0"/>
          </a:p>
          <a:p>
            <a:pPr>
              <a:buNone/>
            </a:pPr>
            <a:endParaRPr lang="tr-TR" sz="2800" dirty="0" smtClean="0"/>
          </a:p>
          <a:p>
            <a:pPr>
              <a:buNone/>
            </a:pPr>
            <a:r>
              <a:rPr lang="tr-TR" sz="2800" dirty="0" smtClean="0"/>
              <a:t>	</a:t>
            </a:r>
            <a:r>
              <a:rPr lang="tr-TR" sz="2800" b="1" dirty="0" smtClean="0">
                <a:solidFill>
                  <a:srgbClr val="FF0000"/>
                </a:solidFill>
              </a:rPr>
              <a:t>* </a:t>
            </a:r>
            <a:r>
              <a:rPr lang="en-US" sz="2800" dirty="0" smtClean="0"/>
              <a:t>UNL</a:t>
            </a:r>
            <a:r>
              <a:rPr lang="tr-TR" sz="2800" dirty="0" smtClean="0"/>
              <a:t>I</a:t>
            </a:r>
            <a:r>
              <a:rPr lang="en-US" sz="2800" dirty="0" smtClean="0"/>
              <a:t>KE DNA POLYMERASE, NO PR</a:t>
            </a:r>
            <a:r>
              <a:rPr lang="tr-TR" sz="2800" dirty="0" smtClean="0"/>
              <a:t>I</a:t>
            </a:r>
            <a:r>
              <a:rPr lang="en-US" sz="2800" dirty="0" smtClean="0"/>
              <a:t>MER </a:t>
            </a:r>
            <a:r>
              <a:rPr lang="tr-TR" sz="2800" dirty="0" smtClean="0"/>
              <a:t>I</a:t>
            </a:r>
            <a:r>
              <a:rPr lang="en-US" sz="2800" dirty="0" smtClean="0"/>
              <a:t>S</a:t>
            </a:r>
            <a:endParaRPr lang="tr-TR" sz="2800" dirty="0" smtClean="0"/>
          </a:p>
          <a:p>
            <a:pPr>
              <a:buNone/>
            </a:pPr>
            <a:r>
              <a:rPr lang="tr-TR" sz="2800" dirty="0" smtClean="0"/>
              <a:t>      </a:t>
            </a:r>
            <a:r>
              <a:rPr lang="en-US" sz="2800" dirty="0" smtClean="0"/>
              <a:t>REQU</a:t>
            </a:r>
            <a:r>
              <a:rPr lang="tr-TR" sz="2800" dirty="0" smtClean="0"/>
              <a:t>I</a:t>
            </a:r>
            <a:r>
              <a:rPr lang="en-US" sz="2800" dirty="0" smtClean="0"/>
              <a:t>RED</a:t>
            </a:r>
            <a:r>
              <a:rPr lang="tr-TR" sz="2800" dirty="0" smtClean="0"/>
              <a:t> </a:t>
            </a:r>
            <a:r>
              <a:rPr lang="en-US" sz="2800" dirty="0" smtClean="0"/>
              <a:t>TO</a:t>
            </a:r>
            <a:r>
              <a:rPr lang="tr-TR" sz="2800" dirty="0" smtClean="0"/>
              <a:t> I</a:t>
            </a:r>
            <a:r>
              <a:rPr lang="en-US" sz="2800" dirty="0" smtClean="0"/>
              <a:t>N</a:t>
            </a:r>
            <a:r>
              <a:rPr lang="tr-TR" sz="2800" dirty="0" smtClean="0"/>
              <a:t>ITI</a:t>
            </a:r>
            <a:r>
              <a:rPr lang="en-US" sz="2800" dirty="0" smtClean="0"/>
              <a:t>ATE SYNTHES</a:t>
            </a:r>
            <a:r>
              <a:rPr lang="tr-TR" sz="2800" dirty="0" smtClean="0"/>
              <a:t>I</a:t>
            </a:r>
            <a:r>
              <a:rPr lang="en-US" sz="2800" dirty="0" smtClean="0"/>
              <a:t>S</a:t>
            </a:r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7260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r-TR" sz="4500" b="1" dirty="0" smtClean="0">
                <a:solidFill>
                  <a:srgbClr val="00B050"/>
                </a:solidFill>
              </a:rPr>
              <a:t>RNA POLYMERASE</a:t>
            </a:r>
          </a:p>
          <a:p>
            <a:pPr>
              <a:buNone/>
            </a:pPr>
            <a:endParaRPr lang="tr-TR" sz="14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tr-TR" sz="12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3400" dirty="0" smtClean="0"/>
              <a:t>RNA POLYMERASE FROM </a:t>
            </a:r>
            <a:r>
              <a:rPr lang="tr-TR" sz="3400" i="1" dirty="0" smtClean="0"/>
              <a:t>E. </a:t>
            </a:r>
            <a:r>
              <a:rPr lang="tr-TR" sz="3400" i="1" dirty="0" err="1" smtClean="0"/>
              <a:t>coli</a:t>
            </a:r>
            <a:r>
              <a:rPr lang="tr-TR" sz="3400" i="1" dirty="0" smtClean="0"/>
              <a:t> </a:t>
            </a:r>
            <a:r>
              <a:rPr lang="en-US" sz="3400" dirty="0" smtClean="0"/>
              <a:t>HAS BEEN</a:t>
            </a:r>
            <a:endParaRPr lang="tr-TR" sz="3400" dirty="0" smtClean="0"/>
          </a:p>
          <a:p>
            <a:pPr>
              <a:buNone/>
            </a:pPr>
            <a:r>
              <a:rPr lang="en-US" sz="3400" dirty="0" smtClean="0"/>
              <a:t>EXTENS</a:t>
            </a:r>
            <a:r>
              <a:rPr lang="tr-TR" sz="3400" dirty="0" smtClean="0"/>
              <a:t>I</a:t>
            </a:r>
            <a:r>
              <a:rPr lang="en-US" sz="3400" dirty="0" smtClean="0"/>
              <a:t>VELY</a:t>
            </a:r>
            <a:r>
              <a:rPr lang="tr-TR" sz="3400" dirty="0" smtClean="0"/>
              <a:t> </a:t>
            </a:r>
            <a:r>
              <a:rPr lang="en-US" sz="3400" dirty="0" smtClean="0"/>
              <a:t>CHARACTER</a:t>
            </a:r>
            <a:r>
              <a:rPr lang="tr-TR" sz="3400" dirty="0" smtClean="0"/>
              <a:t>I</a:t>
            </a:r>
            <a:r>
              <a:rPr lang="en-US" sz="3400" dirty="0" smtClean="0"/>
              <a:t>ZED</a:t>
            </a:r>
            <a:r>
              <a:rPr lang="tr-TR" sz="3400" dirty="0" smtClean="0"/>
              <a:t> </a:t>
            </a:r>
            <a:r>
              <a:rPr lang="en-US" sz="3400" dirty="0" smtClean="0"/>
              <a:t>AND</a:t>
            </a:r>
            <a:r>
              <a:rPr lang="tr-TR" sz="3400" dirty="0" smtClean="0"/>
              <a:t> </a:t>
            </a:r>
            <a:r>
              <a:rPr lang="en-US" sz="3400" dirty="0" smtClean="0"/>
              <a:t>SHOWN TO</a:t>
            </a:r>
            <a:endParaRPr lang="tr-TR" sz="3400" dirty="0" smtClean="0"/>
          </a:p>
          <a:p>
            <a:pPr>
              <a:buNone/>
            </a:pPr>
            <a:r>
              <a:rPr lang="en-US" sz="3400" dirty="0" smtClean="0"/>
              <a:t>CONS</a:t>
            </a:r>
            <a:r>
              <a:rPr lang="tr-TR" sz="3400" dirty="0" smtClean="0"/>
              <a:t>I</a:t>
            </a:r>
            <a:r>
              <a:rPr lang="en-US" sz="3400" dirty="0" smtClean="0"/>
              <a:t>ST OF SUBUN</a:t>
            </a:r>
            <a:r>
              <a:rPr lang="tr-TR" sz="3400" dirty="0" smtClean="0"/>
              <a:t>I</a:t>
            </a:r>
            <a:r>
              <a:rPr lang="en-US" sz="3400" dirty="0" smtClean="0"/>
              <a:t>TS</a:t>
            </a:r>
            <a:r>
              <a:rPr lang="tr-TR" sz="3400" dirty="0" smtClean="0"/>
              <a:t> </a:t>
            </a:r>
            <a:r>
              <a:rPr lang="en-US" sz="3400" dirty="0" smtClean="0"/>
              <a:t>DES</a:t>
            </a:r>
            <a:r>
              <a:rPr lang="tr-TR" sz="3400" dirty="0" smtClean="0"/>
              <a:t>I</a:t>
            </a:r>
            <a:r>
              <a:rPr lang="en-US" sz="3400" dirty="0" smtClean="0"/>
              <a:t>GNATED</a:t>
            </a:r>
            <a:r>
              <a:rPr lang="tr-TR" sz="3400" dirty="0" smtClean="0"/>
              <a:t> </a:t>
            </a:r>
            <a:r>
              <a:rPr lang="el-GR" sz="3400" dirty="0" smtClean="0">
                <a:cs typeface="Arial"/>
              </a:rPr>
              <a:t>α</a:t>
            </a:r>
            <a:r>
              <a:rPr lang="tr-TR" sz="3400" dirty="0" smtClean="0">
                <a:cs typeface="Arial"/>
              </a:rPr>
              <a:t>, </a:t>
            </a:r>
            <a:r>
              <a:rPr lang="el-GR" sz="3400" dirty="0" smtClean="0">
                <a:cs typeface="Arial"/>
              </a:rPr>
              <a:t>β</a:t>
            </a:r>
            <a:r>
              <a:rPr lang="tr-TR" sz="3400" dirty="0" smtClean="0">
                <a:cs typeface="Arial"/>
              </a:rPr>
              <a:t>, </a:t>
            </a:r>
            <a:r>
              <a:rPr lang="el-GR" sz="3400" dirty="0" smtClean="0">
                <a:cs typeface="Arial"/>
              </a:rPr>
              <a:t>β</a:t>
            </a:r>
            <a:r>
              <a:rPr lang="tr-TR" sz="3400" dirty="0" smtClean="0">
                <a:cs typeface="Arial"/>
              </a:rPr>
              <a:t>’, </a:t>
            </a:r>
            <a:r>
              <a:rPr lang="el-GR" sz="3400" dirty="0" smtClean="0">
                <a:cs typeface="Arial"/>
              </a:rPr>
              <a:t>ω</a:t>
            </a:r>
            <a:r>
              <a:rPr lang="tr-TR" sz="3400" dirty="0" smtClean="0">
                <a:cs typeface="Arial"/>
              </a:rPr>
              <a:t> AND </a:t>
            </a:r>
            <a:r>
              <a:rPr lang="el-GR" sz="3400" dirty="0" smtClean="0">
                <a:cs typeface="Arial"/>
              </a:rPr>
              <a:t>σ</a:t>
            </a:r>
            <a:r>
              <a:rPr lang="en-US" sz="3400" dirty="0" smtClean="0"/>
              <a:t> </a:t>
            </a:r>
            <a:endParaRPr lang="tr-TR" sz="3400" dirty="0" smtClean="0"/>
          </a:p>
          <a:p>
            <a:pPr>
              <a:buNone/>
            </a:pPr>
            <a:endParaRPr lang="tr-TR" sz="3400" dirty="0" smtClean="0"/>
          </a:p>
          <a:p>
            <a:pPr>
              <a:buNone/>
            </a:pPr>
            <a:r>
              <a:rPr lang="en-US" sz="3400" dirty="0" smtClean="0">
                <a:solidFill>
                  <a:srgbClr val="C00000"/>
                </a:solidFill>
              </a:rPr>
              <a:t>THE</a:t>
            </a:r>
            <a:r>
              <a:rPr lang="tr-TR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smtClean="0">
                <a:solidFill>
                  <a:srgbClr val="C00000"/>
                </a:solidFill>
              </a:rPr>
              <a:t>COMPLEX, ACT</a:t>
            </a:r>
            <a:r>
              <a:rPr lang="tr-TR" sz="3400" dirty="0" smtClean="0">
                <a:solidFill>
                  <a:srgbClr val="C00000"/>
                </a:solidFill>
              </a:rPr>
              <a:t>I</a:t>
            </a:r>
            <a:r>
              <a:rPr lang="en-US" sz="3400" dirty="0" smtClean="0">
                <a:solidFill>
                  <a:srgbClr val="C00000"/>
                </a:solidFill>
              </a:rPr>
              <a:t>VE FORM OF THE ENZYME, THE</a:t>
            </a:r>
            <a:endParaRPr lang="tr-TR" sz="3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3400" dirty="0" smtClean="0">
                <a:solidFill>
                  <a:srgbClr val="C00000"/>
                </a:solidFill>
              </a:rPr>
              <a:t>HOLOENZYME,CONTA</a:t>
            </a:r>
            <a:r>
              <a:rPr lang="tr-TR" sz="3400" dirty="0" smtClean="0">
                <a:solidFill>
                  <a:srgbClr val="C00000"/>
                </a:solidFill>
              </a:rPr>
              <a:t>I</a:t>
            </a:r>
            <a:r>
              <a:rPr lang="en-US" sz="3400" dirty="0" smtClean="0">
                <a:solidFill>
                  <a:srgbClr val="C00000"/>
                </a:solidFill>
              </a:rPr>
              <a:t>NS THE</a:t>
            </a:r>
            <a:r>
              <a:rPr lang="tr-TR" sz="3400" b="1" dirty="0" smtClean="0">
                <a:solidFill>
                  <a:srgbClr val="C00000"/>
                </a:solidFill>
              </a:rPr>
              <a:t> </a:t>
            </a:r>
            <a:r>
              <a:rPr lang="en-US" sz="3400" dirty="0" smtClean="0">
                <a:solidFill>
                  <a:srgbClr val="C00000"/>
                </a:solidFill>
              </a:rPr>
              <a:t>SUBUN</a:t>
            </a:r>
            <a:r>
              <a:rPr lang="tr-TR" sz="3400" dirty="0" smtClean="0">
                <a:solidFill>
                  <a:srgbClr val="C00000"/>
                </a:solidFill>
              </a:rPr>
              <a:t>I</a:t>
            </a:r>
            <a:r>
              <a:rPr lang="en-US" sz="3400" dirty="0" smtClean="0">
                <a:solidFill>
                  <a:srgbClr val="C00000"/>
                </a:solidFill>
              </a:rPr>
              <a:t>TS</a:t>
            </a:r>
            <a:r>
              <a:rPr lang="tr-TR" sz="3400" dirty="0" smtClean="0">
                <a:solidFill>
                  <a:srgbClr val="C00000"/>
                </a:solidFill>
              </a:rPr>
              <a:t> </a:t>
            </a:r>
            <a:r>
              <a:rPr lang="el-GR" sz="3400" dirty="0" smtClean="0">
                <a:solidFill>
                  <a:srgbClr val="C00000"/>
                </a:solidFill>
                <a:cs typeface="Arial"/>
              </a:rPr>
              <a:t>α</a:t>
            </a:r>
            <a:r>
              <a:rPr lang="tr-TR" sz="3400" baseline="-25000" dirty="0" smtClean="0">
                <a:solidFill>
                  <a:srgbClr val="C00000"/>
                </a:solidFill>
                <a:cs typeface="Arial"/>
              </a:rPr>
              <a:t>2</a:t>
            </a:r>
            <a:r>
              <a:rPr lang="tr-TR" sz="3400" dirty="0" smtClean="0">
                <a:solidFill>
                  <a:srgbClr val="C00000"/>
                </a:solidFill>
                <a:cs typeface="Arial"/>
              </a:rPr>
              <a:t>, </a:t>
            </a:r>
            <a:r>
              <a:rPr lang="el-GR" sz="3400" dirty="0" smtClean="0">
                <a:solidFill>
                  <a:srgbClr val="C00000"/>
                </a:solidFill>
                <a:cs typeface="Arial"/>
              </a:rPr>
              <a:t>β</a:t>
            </a:r>
            <a:r>
              <a:rPr lang="tr-TR" sz="3400" dirty="0" smtClean="0">
                <a:solidFill>
                  <a:srgbClr val="C00000"/>
                </a:solidFill>
                <a:cs typeface="Arial"/>
              </a:rPr>
              <a:t>, </a:t>
            </a:r>
            <a:r>
              <a:rPr lang="el-GR" sz="3400" dirty="0" smtClean="0">
                <a:solidFill>
                  <a:srgbClr val="C00000"/>
                </a:solidFill>
                <a:cs typeface="Arial"/>
              </a:rPr>
              <a:t>β</a:t>
            </a:r>
            <a:r>
              <a:rPr lang="tr-TR" sz="3400" dirty="0" smtClean="0">
                <a:solidFill>
                  <a:srgbClr val="C00000"/>
                </a:solidFill>
                <a:cs typeface="Arial"/>
              </a:rPr>
              <a:t>’AND </a:t>
            </a:r>
            <a:r>
              <a:rPr lang="el-GR" sz="3400" dirty="0" smtClean="0">
                <a:solidFill>
                  <a:srgbClr val="C00000"/>
                </a:solidFill>
                <a:cs typeface="Arial"/>
              </a:rPr>
              <a:t>σ</a:t>
            </a:r>
            <a:endParaRPr lang="tr-TR" sz="3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3400" dirty="0" smtClean="0">
                <a:solidFill>
                  <a:srgbClr val="C00000"/>
                </a:solidFill>
              </a:rPr>
              <a:t>AND HAS</a:t>
            </a:r>
            <a:r>
              <a:rPr lang="tr-TR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smtClean="0">
                <a:solidFill>
                  <a:srgbClr val="C00000"/>
                </a:solidFill>
              </a:rPr>
              <a:t>A MOLECULAR</a:t>
            </a:r>
            <a:r>
              <a:rPr lang="tr-TR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smtClean="0">
                <a:solidFill>
                  <a:srgbClr val="C00000"/>
                </a:solidFill>
              </a:rPr>
              <a:t>WE</a:t>
            </a:r>
            <a:r>
              <a:rPr lang="tr-TR" sz="3400" dirty="0" smtClean="0">
                <a:solidFill>
                  <a:srgbClr val="C00000"/>
                </a:solidFill>
              </a:rPr>
              <a:t>I</a:t>
            </a:r>
            <a:r>
              <a:rPr lang="en-US" sz="3400" dirty="0" smtClean="0">
                <a:solidFill>
                  <a:srgbClr val="C00000"/>
                </a:solidFill>
              </a:rPr>
              <a:t>GHT OF ALMOST</a:t>
            </a:r>
            <a:r>
              <a:rPr lang="tr-TR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smtClean="0">
                <a:solidFill>
                  <a:srgbClr val="C00000"/>
                </a:solidFill>
              </a:rPr>
              <a:t>500,000</a:t>
            </a:r>
            <a:r>
              <a:rPr lang="tr-TR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</a:rPr>
              <a:t>Da</a:t>
            </a:r>
            <a:endParaRPr lang="en-US" sz="3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sz="1400" dirty="0" smtClean="0"/>
          </a:p>
          <a:p>
            <a:pPr>
              <a:buNone/>
            </a:pPr>
            <a:r>
              <a:rPr lang="en-US" sz="3400" dirty="0" smtClean="0"/>
              <a:t>OF THESE SUBUN</a:t>
            </a:r>
            <a:r>
              <a:rPr lang="tr-TR" sz="3400" dirty="0" smtClean="0"/>
              <a:t>I</a:t>
            </a:r>
            <a:r>
              <a:rPr lang="en-US" sz="3400" dirty="0" smtClean="0"/>
              <a:t>TS, </a:t>
            </a:r>
            <a:r>
              <a:rPr lang="tr-TR" sz="3400" dirty="0" smtClean="0"/>
              <a:t>I</a:t>
            </a:r>
            <a:r>
              <a:rPr lang="en-US" sz="3400" dirty="0" smtClean="0"/>
              <a:t>T </a:t>
            </a:r>
            <a:r>
              <a:rPr lang="tr-TR" sz="3400" dirty="0" smtClean="0"/>
              <a:t>I</a:t>
            </a:r>
            <a:r>
              <a:rPr lang="en-US" sz="3400" dirty="0" smtClean="0"/>
              <a:t>S THE</a:t>
            </a:r>
            <a:r>
              <a:rPr lang="el-GR" sz="3400" dirty="0" smtClean="0">
                <a:cs typeface="Arial"/>
              </a:rPr>
              <a:t> β</a:t>
            </a:r>
            <a:r>
              <a:rPr lang="tr-TR" sz="3400" dirty="0" smtClean="0">
                <a:cs typeface="Arial"/>
              </a:rPr>
              <a:t> </a:t>
            </a:r>
            <a:r>
              <a:rPr lang="en-US" sz="3400" dirty="0" smtClean="0"/>
              <a:t>and</a:t>
            </a:r>
            <a:r>
              <a:rPr lang="tr-TR" sz="3400" dirty="0" smtClean="0">
                <a:cs typeface="Arial"/>
              </a:rPr>
              <a:t> </a:t>
            </a:r>
            <a:r>
              <a:rPr lang="el-GR" sz="3400" dirty="0" smtClean="0">
                <a:cs typeface="Arial"/>
              </a:rPr>
              <a:t>β</a:t>
            </a:r>
            <a:r>
              <a:rPr lang="tr-TR" sz="3400" dirty="0" smtClean="0">
                <a:cs typeface="Arial"/>
              </a:rPr>
              <a:t>’, </a:t>
            </a:r>
            <a:r>
              <a:rPr lang="en-US" sz="3400" dirty="0" smtClean="0"/>
              <a:t>POLYPEPT</a:t>
            </a:r>
            <a:r>
              <a:rPr lang="tr-TR" sz="3400" dirty="0" smtClean="0"/>
              <a:t>I</a:t>
            </a:r>
            <a:r>
              <a:rPr lang="en-US" sz="3400" dirty="0" smtClean="0"/>
              <a:t>DES</a:t>
            </a:r>
            <a:endParaRPr lang="tr-TR" sz="3400" dirty="0" smtClean="0"/>
          </a:p>
          <a:p>
            <a:pPr>
              <a:buNone/>
            </a:pPr>
            <a:r>
              <a:rPr lang="en-US" sz="3400" dirty="0" smtClean="0"/>
              <a:t>THAT</a:t>
            </a:r>
            <a:r>
              <a:rPr lang="tr-TR" sz="3400" dirty="0" smtClean="0"/>
              <a:t> </a:t>
            </a:r>
            <a:r>
              <a:rPr lang="en-US" sz="3400" dirty="0" smtClean="0"/>
              <a:t>PROV</a:t>
            </a:r>
            <a:r>
              <a:rPr lang="tr-TR" sz="3400" dirty="0" smtClean="0"/>
              <a:t>I</a:t>
            </a:r>
            <a:r>
              <a:rPr lang="en-US" sz="3400" dirty="0" smtClean="0"/>
              <a:t>DE</a:t>
            </a:r>
            <a:r>
              <a:rPr lang="tr-TR" sz="3400" dirty="0" smtClean="0"/>
              <a:t> T</a:t>
            </a:r>
            <a:r>
              <a:rPr lang="en-US" sz="3400" dirty="0" smtClean="0"/>
              <a:t>HE</a:t>
            </a:r>
            <a:r>
              <a:rPr lang="tr-TR" sz="3400" dirty="0" smtClean="0"/>
              <a:t> </a:t>
            </a:r>
            <a:r>
              <a:rPr lang="en-US" sz="3400" dirty="0" smtClean="0"/>
              <a:t>CATALYT</a:t>
            </a:r>
            <a:r>
              <a:rPr lang="tr-TR" sz="3400" dirty="0" smtClean="0"/>
              <a:t>I</a:t>
            </a:r>
            <a:r>
              <a:rPr lang="en-US" sz="3400" dirty="0" smtClean="0"/>
              <a:t>C</a:t>
            </a:r>
            <a:r>
              <a:rPr lang="tr-TR" sz="3400" dirty="0" smtClean="0"/>
              <a:t> </a:t>
            </a:r>
            <a:r>
              <a:rPr lang="en-US" sz="3400" dirty="0" smtClean="0"/>
              <a:t>MECHAN</a:t>
            </a:r>
            <a:r>
              <a:rPr lang="tr-TR" sz="3400" dirty="0" smtClean="0"/>
              <a:t>I</a:t>
            </a:r>
            <a:r>
              <a:rPr lang="en-US" sz="3400" dirty="0" smtClean="0"/>
              <a:t>SM AND</a:t>
            </a:r>
            <a:r>
              <a:rPr lang="tr-TR" sz="3400" dirty="0" smtClean="0"/>
              <a:t> </a:t>
            </a:r>
            <a:r>
              <a:rPr lang="en-US" sz="3400" dirty="0" smtClean="0"/>
              <a:t>ACT</a:t>
            </a:r>
            <a:r>
              <a:rPr lang="tr-TR" sz="3400" dirty="0" smtClean="0"/>
              <a:t>I</a:t>
            </a:r>
            <a:r>
              <a:rPr lang="en-US" sz="3400" dirty="0" smtClean="0"/>
              <a:t>VE</a:t>
            </a:r>
            <a:endParaRPr lang="tr-TR" sz="3400" dirty="0" smtClean="0"/>
          </a:p>
          <a:p>
            <a:pPr>
              <a:buNone/>
            </a:pPr>
            <a:r>
              <a:rPr lang="en-US" sz="3400" dirty="0" smtClean="0"/>
              <a:t>S</a:t>
            </a:r>
            <a:r>
              <a:rPr lang="tr-TR" sz="3400" dirty="0" smtClean="0"/>
              <a:t>I</a:t>
            </a:r>
            <a:r>
              <a:rPr lang="en-US" sz="3400" dirty="0" smtClean="0"/>
              <a:t>TE FOR</a:t>
            </a:r>
            <a:r>
              <a:rPr lang="tr-TR" sz="3400" dirty="0" smtClean="0"/>
              <a:t> </a:t>
            </a:r>
            <a:r>
              <a:rPr lang="en-US" sz="3400" dirty="0" smtClean="0"/>
              <a:t>TRANSCR</a:t>
            </a:r>
            <a:r>
              <a:rPr lang="tr-TR" sz="3400" dirty="0" smtClean="0"/>
              <a:t>I</a:t>
            </a:r>
            <a:r>
              <a:rPr lang="en-US" sz="3400" dirty="0" smtClean="0"/>
              <a:t>PT</a:t>
            </a:r>
            <a:r>
              <a:rPr lang="tr-TR" sz="3400" dirty="0" smtClean="0"/>
              <a:t>I</a:t>
            </a:r>
            <a:r>
              <a:rPr lang="en-US" sz="3400" dirty="0" smtClean="0"/>
              <a:t>ON</a:t>
            </a:r>
            <a:endParaRPr lang="tr-TR" sz="3400" dirty="0" smtClean="0"/>
          </a:p>
        </p:txBody>
      </p:sp>
      <p:pic>
        <p:nvPicPr>
          <p:cNvPr id="4" name="Picture 2" descr="http://www.conservapedia.com/images/thumb/0/08/Bacterial_rna_polymerase.png/180px-Bacterial_rna_polymera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7412" y="0"/>
            <a:ext cx="2506588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45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>
                <a:solidFill>
                  <a:srgbClr val="00B050"/>
                </a:solidFill>
              </a:rPr>
              <a:t>RNA POLYMERASE</a:t>
            </a:r>
          </a:p>
          <a:p>
            <a:pPr>
              <a:buNone/>
            </a:pPr>
            <a:endParaRPr lang="tr-TR" sz="10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tr-TR" sz="2800" dirty="0" smtClean="0"/>
              <a:t>THE </a:t>
            </a:r>
            <a:r>
              <a:rPr lang="el-GR" sz="2800" dirty="0" smtClean="0">
                <a:cs typeface="Arial"/>
              </a:rPr>
              <a:t>σ</a:t>
            </a:r>
            <a:r>
              <a:rPr lang="en-US" sz="2800" dirty="0" smtClean="0"/>
              <a:t> (sigma) FACTOR PLAYS A</a:t>
            </a:r>
            <a:r>
              <a:rPr lang="tr-TR" sz="2800" dirty="0" smtClean="0"/>
              <a:t> </a:t>
            </a:r>
            <a:r>
              <a:rPr lang="en-US" sz="2800" dirty="0" smtClean="0"/>
              <a:t>REGULATORY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FUNCT</a:t>
            </a:r>
            <a:r>
              <a:rPr lang="tr-TR" sz="2800" dirty="0" smtClean="0"/>
              <a:t>I</a:t>
            </a:r>
            <a:r>
              <a:rPr lang="en-US" sz="2800" dirty="0" smtClean="0"/>
              <a:t>ON </a:t>
            </a:r>
            <a:r>
              <a:rPr lang="tr-TR" sz="2800" dirty="0" smtClean="0"/>
              <a:t>I</a:t>
            </a:r>
            <a:r>
              <a:rPr lang="en-US" sz="2800" dirty="0" smtClean="0"/>
              <a:t>N</a:t>
            </a:r>
            <a:r>
              <a:rPr lang="tr-TR" sz="2800" dirty="0" smtClean="0"/>
              <a:t> </a:t>
            </a:r>
            <a:r>
              <a:rPr lang="en-US" sz="2800" dirty="0" smtClean="0"/>
              <a:t>TH</a:t>
            </a:r>
            <a:r>
              <a:rPr lang="tr-TR" sz="2800" dirty="0" smtClean="0"/>
              <a:t>E I</a:t>
            </a:r>
            <a:r>
              <a:rPr lang="en-US" sz="2800" dirty="0" smtClean="0"/>
              <a:t>N</a:t>
            </a:r>
            <a:r>
              <a:rPr lang="tr-TR" sz="2800" dirty="0" smtClean="0"/>
              <a:t>I</a:t>
            </a:r>
            <a:r>
              <a:rPr lang="en-US" sz="2800" dirty="0" smtClean="0"/>
              <a:t>T</a:t>
            </a:r>
            <a:r>
              <a:rPr lang="tr-TR" sz="2800" dirty="0" smtClean="0"/>
              <a:t>I</a:t>
            </a:r>
            <a:r>
              <a:rPr lang="en-US" sz="2800" dirty="0" smtClean="0"/>
              <a:t>AT</a:t>
            </a:r>
            <a:r>
              <a:rPr lang="tr-TR" sz="2800" dirty="0" smtClean="0"/>
              <a:t>I</a:t>
            </a:r>
            <a:r>
              <a:rPr lang="en-US" sz="2800" dirty="0" smtClean="0"/>
              <a:t>ON</a:t>
            </a:r>
            <a:r>
              <a:rPr lang="tr-TR" sz="2800" dirty="0" smtClean="0"/>
              <a:t> </a:t>
            </a:r>
            <a:r>
              <a:rPr lang="en-US" sz="2800" dirty="0" smtClean="0"/>
              <a:t>OF</a:t>
            </a:r>
            <a:r>
              <a:rPr lang="tr-TR" sz="2800" dirty="0" smtClean="0"/>
              <a:t> </a:t>
            </a:r>
            <a:r>
              <a:rPr lang="en-US" sz="2800" dirty="0" smtClean="0"/>
              <a:t>RNA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TRANSCR</a:t>
            </a:r>
            <a:r>
              <a:rPr lang="tr-TR" sz="2800" dirty="0" smtClean="0"/>
              <a:t>I</a:t>
            </a:r>
            <a:r>
              <a:rPr lang="en-US" sz="2800" dirty="0" smtClean="0"/>
              <a:t>PT</a:t>
            </a:r>
            <a:r>
              <a:rPr lang="tr-TR" sz="2800" dirty="0" smtClean="0"/>
              <a:t>I</a:t>
            </a:r>
            <a:r>
              <a:rPr lang="en-US" sz="2800" dirty="0" smtClean="0"/>
              <a:t>ON</a:t>
            </a:r>
            <a:endParaRPr lang="tr-TR" sz="2800" dirty="0" smtClean="0"/>
          </a:p>
          <a:p>
            <a:pPr>
              <a:buNone/>
            </a:pPr>
            <a:endParaRPr lang="tr-TR" sz="1000" dirty="0" smtClean="0"/>
          </a:p>
          <a:p>
            <a:pPr>
              <a:buNone/>
            </a:pPr>
            <a:r>
              <a:rPr lang="tr-TR" sz="2800" dirty="0" smtClean="0"/>
              <a:t>E</a:t>
            </a:r>
            <a:r>
              <a:rPr lang="en-US" sz="2800" dirty="0" smtClean="0"/>
              <a:t>UKARYOTES D</a:t>
            </a:r>
            <a:r>
              <a:rPr lang="tr-TR" sz="2800" dirty="0" smtClean="0"/>
              <a:t>I</a:t>
            </a:r>
            <a:r>
              <a:rPr lang="en-US" sz="2800" dirty="0" smtClean="0"/>
              <a:t>SPLAY THREE D</a:t>
            </a:r>
            <a:r>
              <a:rPr lang="tr-TR" sz="2800" dirty="0" smtClean="0"/>
              <a:t>I</a:t>
            </a:r>
            <a:r>
              <a:rPr lang="en-US" sz="2800" dirty="0" smtClean="0"/>
              <a:t>ST</a:t>
            </a:r>
            <a:r>
              <a:rPr lang="tr-TR" sz="2800" dirty="0" smtClean="0"/>
              <a:t>I</a:t>
            </a:r>
            <a:r>
              <a:rPr lang="en-US" sz="2800" dirty="0" smtClean="0"/>
              <a:t>NCT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FORMS OF</a:t>
            </a:r>
            <a:r>
              <a:rPr lang="tr-TR" sz="2800" dirty="0" smtClean="0"/>
              <a:t> </a:t>
            </a:r>
            <a:r>
              <a:rPr lang="en-US" sz="2800" dirty="0" smtClean="0"/>
              <a:t>RNA</a:t>
            </a:r>
            <a:r>
              <a:rPr lang="tr-TR" sz="2800" dirty="0" smtClean="0"/>
              <a:t> </a:t>
            </a:r>
            <a:r>
              <a:rPr lang="en-US" sz="2800" dirty="0" smtClean="0"/>
              <a:t>POLYMERASE, EACH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CONS</a:t>
            </a:r>
            <a:r>
              <a:rPr lang="tr-TR" sz="2800" dirty="0" smtClean="0"/>
              <a:t>I</a:t>
            </a:r>
            <a:r>
              <a:rPr lang="en-US" sz="2800" dirty="0" smtClean="0"/>
              <a:t>ST</a:t>
            </a:r>
            <a:r>
              <a:rPr lang="tr-TR" sz="2800" dirty="0" smtClean="0"/>
              <a:t>I</a:t>
            </a:r>
            <a:r>
              <a:rPr lang="en-US" sz="2800" dirty="0" smtClean="0"/>
              <a:t>NG OF</a:t>
            </a:r>
            <a:r>
              <a:rPr lang="tr-TR" sz="2800" dirty="0" smtClean="0"/>
              <a:t> </a:t>
            </a:r>
            <a:r>
              <a:rPr lang="en-US" sz="2800" dirty="0" smtClean="0"/>
              <a:t>GREATER NUMBER OF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POLYPEPT</a:t>
            </a:r>
            <a:r>
              <a:rPr lang="tr-TR" sz="2800" dirty="0" smtClean="0"/>
              <a:t>I</a:t>
            </a:r>
            <a:r>
              <a:rPr lang="en-US" sz="2800" dirty="0" smtClean="0"/>
              <a:t>DE SUBUN</a:t>
            </a:r>
            <a:r>
              <a:rPr lang="tr-TR" sz="2800" dirty="0" smtClean="0"/>
              <a:t>I</a:t>
            </a:r>
            <a:r>
              <a:rPr lang="en-US" sz="2800" dirty="0" smtClean="0"/>
              <a:t>TS</a:t>
            </a:r>
            <a:r>
              <a:rPr lang="tr-TR" sz="2800" dirty="0" smtClean="0"/>
              <a:t> </a:t>
            </a:r>
            <a:r>
              <a:rPr lang="en-US" sz="2800" dirty="0" smtClean="0"/>
              <a:t>THAN </a:t>
            </a:r>
            <a:r>
              <a:rPr lang="tr-TR" sz="2800" dirty="0" smtClean="0"/>
              <a:t>I</a:t>
            </a:r>
            <a:r>
              <a:rPr lang="en-US" sz="2800" dirty="0" smtClean="0"/>
              <a:t>N</a:t>
            </a:r>
            <a:r>
              <a:rPr lang="tr-TR" sz="2800" dirty="0" smtClean="0"/>
              <a:t> </a:t>
            </a:r>
            <a:r>
              <a:rPr lang="en-US" sz="2800" dirty="0" smtClean="0"/>
              <a:t>BACTER</a:t>
            </a:r>
            <a:r>
              <a:rPr lang="tr-TR" sz="2800" dirty="0" smtClean="0"/>
              <a:t>I</a:t>
            </a:r>
            <a:r>
              <a:rPr lang="en-US" sz="2800" dirty="0" smtClean="0"/>
              <a:t>A</a:t>
            </a:r>
            <a:endParaRPr lang="tr-TR" sz="2800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55298" name="Picture 2" descr="http://www.conservapedia.com/images/thumb/0/08/Bacterial_rna_polymerase.png/180px-Bacterial_rna_polymera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506588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7239000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45624" cy="706090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b="1" dirty="0" smtClean="0">
                <a:solidFill>
                  <a:srgbClr val="0070C0"/>
                </a:solidFill>
              </a:rPr>
              <a:t>PROMOTERS, TEMPLATE BINDING AND SIGMA SUBUNIT</a:t>
            </a:r>
            <a:endParaRPr lang="tr-TR" sz="3600" b="1" dirty="0">
              <a:solidFill>
                <a:srgbClr val="0070C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3413373"/>
            <a:ext cx="8229600" cy="34446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dirty="0" smtClean="0"/>
              <a:t>T</a:t>
            </a:r>
            <a:r>
              <a:rPr lang="en-US" sz="2800" dirty="0" smtClean="0"/>
              <a:t>HE RNA POLYMERASE</a:t>
            </a:r>
            <a:r>
              <a:rPr lang="tr-TR" sz="2800" dirty="0" smtClean="0"/>
              <a:t> SIGMA (</a:t>
            </a:r>
            <a:r>
              <a:rPr lang="el-GR" sz="2800" dirty="0" smtClean="0">
                <a:cs typeface="Arial"/>
              </a:rPr>
              <a:t>σ</a:t>
            </a:r>
            <a:r>
              <a:rPr lang="tr-TR" sz="2800" dirty="0" smtClean="0">
                <a:cs typeface="Arial"/>
              </a:rPr>
              <a:t>)</a:t>
            </a:r>
            <a:r>
              <a:rPr lang="en-US" sz="2800" dirty="0" smtClean="0"/>
              <a:t> SUBUN</a:t>
            </a:r>
            <a:r>
              <a:rPr lang="tr-TR" sz="2800" dirty="0" smtClean="0"/>
              <a:t>I</a:t>
            </a:r>
            <a:r>
              <a:rPr lang="en-US" sz="2800" dirty="0" smtClean="0"/>
              <a:t>T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RECOGN</a:t>
            </a:r>
            <a:r>
              <a:rPr lang="tr-TR" sz="2800" dirty="0" smtClean="0"/>
              <a:t>I</a:t>
            </a:r>
            <a:r>
              <a:rPr lang="en-US" sz="2800" dirty="0" smtClean="0"/>
              <a:t>ZES SPE</a:t>
            </a:r>
            <a:r>
              <a:rPr lang="tr-TR" sz="2800" dirty="0" smtClean="0"/>
              <a:t>CI</a:t>
            </a:r>
            <a:r>
              <a:rPr lang="en-US" sz="2800" dirty="0" smtClean="0"/>
              <a:t>F</a:t>
            </a:r>
            <a:r>
              <a:rPr lang="tr-TR" sz="2800" dirty="0" smtClean="0"/>
              <a:t>I</a:t>
            </a:r>
            <a:r>
              <a:rPr lang="en-US" sz="2800" dirty="0" smtClean="0"/>
              <a:t>C</a:t>
            </a:r>
            <a:r>
              <a:rPr lang="tr-TR" sz="2800" dirty="0" smtClean="0"/>
              <a:t> </a:t>
            </a:r>
            <a:r>
              <a:rPr lang="en-US" sz="2800" dirty="0" smtClean="0"/>
              <a:t>DNA SEQUENCES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CALLED </a:t>
            </a:r>
            <a:r>
              <a:rPr lang="en-US" sz="2800" b="1" dirty="0" smtClean="0">
                <a:solidFill>
                  <a:srgbClr val="7030A0"/>
                </a:solidFill>
              </a:rPr>
              <a:t>PROMOTERS</a:t>
            </a:r>
            <a:endParaRPr lang="tr-TR" sz="28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tr-TR" sz="1000" b="1" dirty="0" smtClean="0"/>
          </a:p>
          <a:p>
            <a:pPr>
              <a:buNone/>
            </a:pPr>
            <a:r>
              <a:rPr lang="en-US" sz="2800" dirty="0" smtClean="0"/>
              <a:t>THESE</a:t>
            </a:r>
            <a:r>
              <a:rPr lang="tr-TR" sz="2800" dirty="0" smtClean="0"/>
              <a:t> </a:t>
            </a:r>
            <a:r>
              <a:rPr lang="en-US" sz="2800" dirty="0" smtClean="0"/>
              <a:t>SEQUENCES ARE LOCATED </a:t>
            </a:r>
            <a:r>
              <a:rPr lang="tr-TR" sz="2800" dirty="0" smtClean="0"/>
              <a:t>I</a:t>
            </a:r>
            <a:r>
              <a:rPr lang="en-US" sz="2800" dirty="0" smtClean="0"/>
              <a:t>N</a:t>
            </a:r>
            <a:r>
              <a:rPr lang="tr-TR" sz="2800" b="1" dirty="0" smtClean="0"/>
              <a:t> </a:t>
            </a:r>
            <a:r>
              <a:rPr lang="en-US" sz="2800" dirty="0" smtClean="0"/>
              <a:t>THE </a:t>
            </a:r>
            <a:r>
              <a:rPr lang="tr-TR" sz="2800" dirty="0" smtClean="0"/>
              <a:t>5’</a:t>
            </a:r>
          </a:p>
          <a:p>
            <a:pPr>
              <a:buNone/>
            </a:pPr>
            <a:r>
              <a:rPr lang="en-US" sz="2800" dirty="0" smtClean="0"/>
              <a:t>REG</a:t>
            </a:r>
            <a:r>
              <a:rPr lang="tr-TR" sz="2800" dirty="0" smtClean="0"/>
              <a:t>I</a:t>
            </a:r>
            <a:r>
              <a:rPr lang="en-US" sz="2800" dirty="0" smtClean="0"/>
              <a:t>ON, UPSTREAM</a:t>
            </a:r>
            <a:r>
              <a:rPr lang="tr-TR" sz="2800" dirty="0" smtClean="0"/>
              <a:t> </a:t>
            </a:r>
            <a:r>
              <a:rPr lang="en-US" sz="2800" dirty="0" smtClean="0"/>
              <a:t>FROM THE PO</a:t>
            </a:r>
            <a:r>
              <a:rPr lang="tr-TR" sz="2800" dirty="0" smtClean="0"/>
              <a:t>I</a:t>
            </a:r>
            <a:r>
              <a:rPr lang="en-US" sz="2800" dirty="0" smtClean="0"/>
              <a:t>NT OF</a:t>
            </a:r>
            <a:endParaRPr lang="tr-TR" sz="2800" dirty="0" smtClean="0"/>
          </a:p>
          <a:p>
            <a:pPr>
              <a:buNone/>
            </a:pPr>
            <a:r>
              <a:rPr lang="tr-TR" sz="2800" dirty="0" smtClean="0"/>
              <a:t>I</a:t>
            </a:r>
            <a:r>
              <a:rPr lang="en-US" sz="2800" dirty="0" smtClean="0"/>
              <a:t>N</a:t>
            </a:r>
            <a:r>
              <a:rPr lang="tr-TR" sz="2800" dirty="0" smtClean="0"/>
              <a:t>I</a:t>
            </a:r>
            <a:r>
              <a:rPr lang="en-US" sz="2800" dirty="0" smtClean="0"/>
              <a:t>T</a:t>
            </a:r>
            <a:r>
              <a:rPr lang="tr-TR" sz="2800" dirty="0" smtClean="0"/>
              <a:t>I</a:t>
            </a:r>
            <a:r>
              <a:rPr lang="en-US" sz="2800" dirty="0" smtClean="0"/>
              <a:t>AL TRANSCR</a:t>
            </a:r>
            <a:r>
              <a:rPr lang="tr-TR" sz="2800" dirty="0" smtClean="0"/>
              <a:t>I</a:t>
            </a:r>
            <a:r>
              <a:rPr lang="en-US" sz="2800" dirty="0" smtClean="0"/>
              <a:t>PT</a:t>
            </a:r>
            <a:r>
              <a:rPr lang="tr-TR" sz="2800" dirty="0" smtClean="0"/>
              <a:t>I</a:t>
            </a:r>
            <a:r>
              <a:rPr lang="en-US" sz="2800" dirty="0" smtClean="0"/>
              <a:t>ON OF A</a:t>
            </a:r>
            <a:r>
              <a:rPr lang="tr-TR" sz="2800" dirty="0" smtClean="0"/>
              <a:t> GENE</a:t>
            </a:r>
            <a:endParaRPr lang="tr-TR" sz="2800" dirty="0"/>
          </a:p>
        </p:txBody>
      </p:sp>
      <p:pic>
        <p:nvPicPr>
          <p:cNvPr id="4" name="Picture 4" descr="ge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1340768"/>
            <a:ext cx="5929312" cy="2018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14_01Figure-L.jpg                                              000B3C7BServDisk_03                    BC177178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479"/>
          <a:stretch>
            <a:fillRect/>
          </a:stretch>
        </p:blipFill>
        <p:spPr bwMode="auto">
          <a:xfrm>
            <a:off x="0" y="0"/>
            <a:ext cx="619268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5724128" y="4437112"/>
            <a:ext cx="3203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 MESSENGER</a:t>
            </a:r>
            <a:r>
              <a:rPr lang="tr-TR" b="1" dirty="0" smtClean="0"/>
              <a:t> </a:t>
            </a:r>
            <a:r>
              <a:rPr lang="en-US" b="1" dirty="0" smtClean="0"/>
              <a:t>RNA (</a:t>
            </a:r>
            <a:r>
              <a:rPr lang="tr-TR" b="1" dirty="0" smtClean="0"/>
              <a:t>m</a:t>
            </a:r>
            <a:r>
              <a:rPr lang="en-US" b="1" dirty="0" smtClean="0"/>
              <a:t>RNA) BE</a:t>
            </a:r>
            <a:r>
              <a:rPr lang="tr-TR" b="1" dirty="0" smtClean="0"/>
              <a:t>I</a:t>
            </a:r>
            <a:r>
              <a:rPr lang="en-US" b="1" dirty="0" smtClean="0"/>
              <a:t>NG MADE ON A DNA TEMPLATE </a:t>
            </a:r>
            <a:r>
              <a:rPr lang="tr-TR" b="1" dirty="0" smtClean="0"/>
              <a:t> WHICH </a:t>
            </a:r>
            <a:r>
              <a:rPr lang="en-US" b="1" dirty="0" smtClean="0"/>
              <a:t>D</a:t>
            </a:r>
            <a:r>
              <a:rPr lang="tr-TR" b="1" dirty="0" smtClean="0"/>
              <a:t>I</a:t>
            </a:r>
            <a:r>
              <a:rPr lang="en-US" b="1" dirty="0" smtClean="0"/>
              <a:t>RECT</a:t>
            </a:r>
            <a:r>
              <a:rPr lang="tr-TR" b="1" dirty="0" smtClean="0"/>
              <a:t>S </a:t>
            </a:r>
            <a:r>
              <a:rPr lang="en-US" b="1" dirty="0" smtClean="0"/>
              <a:t>THE SYNTHES</a:t>
            </a:r>
            <a:r>
              <a:rPr lang="tr-TR" b="1" dirty="0" smtClean="0"/>
              <a:t>I</a:t>
            </a:r>
            <a:r>
              <a:rPr lang="en-US" b="1" dirty="0" smtClean="0"/>
              <a:t>S OF SPEC</a:t>
            </a:r>
            <a:r>
              <a:rPr lang="tr-TR" b="1" dirty="0" smtClean="0"/>
              <a:t>I</a:t>
            </a:r>
            <a:r>
              <a:rPr lang="en-US" b="1" dirty="0" smtClean="0"/>
              <a:t>F</a:t>
            </a:r>
            <a:r>
              <a:rPr lang="tr-TR" b="1" dirty="0" smtClean="0"/>
              <a:t>I</a:t>
            </a:r>
            <a:r>
              <a:rPr lang="en-US" b="1" dirty="0" smtClean="0"/>
              <a:t>C PROTE</a:t>
            </a:r>
            <a:r>
              <a:rPr lang="tr-TR" b="1" dirty="0" smtClean="0"/>
              <a:t>I</a:t>
            </a:r>
            <a:r>
              <a:rPr lang="en-US" b="1" dirty="0" smtClean="0"/>
              <a:t>NS </a:t>
            </a:r>
            <a:r>
              <a:rPr lang="tr-TR" b="1" dirty="0" smtClean="0"/>
              <a:t>I</a:t>
            </a:r>
            <a:r>
              <a:rPr lang="en-US" b="1" dirty="0" smtClean="0"/>
              <a:t>N ASSOC</a:t>
            </a:r>
            <a:r>
              <a:rPr lang="tr-TR" b="1" dirty="0" smtClean="0"/>
              <a:t>I</a:t>
            </a:r>
            <a:r>
              <a:rPr lang="en-US" b="1" dirty="0" smtClean="0"/>
              <a:t>AT</a:t>
            </a:r>
            <a:r>
              <a:rPr lang="tr-TR" b="1" dirty="0" smtClean="0"/>
              <a:t>I</a:t>
            </a:r>
            <a:r>
              <a:rPr lang="en-US" b="1" dirty="0" smtClean="0"/>
              <a:t>ON W</a:t>
            </a:r>
            <a:r>
              <a:rPr lang="tr-TR" b="1" dirty="0" smtClean="0"/>
              <a:t>I</a:t>
            </a:r>
            <a:r>
              <a:rPr lang="en-US" b="1" dirty="0" smtClean="0"/>
              <a:t>TH R</a:t>
            </a:r>
            <a:r>
              <a:rPr lang="tr-TR" b="1" dirty="0" smtClean="0"/>
              <a:t>I</a:t>
            </a:r>
            <a:r>
              <a:rPr lang="en-US" b="1" dirty="0" smtClean="0"/>
              <a:t>BOSOMES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521744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dirty="0" smtClean="0"/>
              <a:t>WHEN THE ENZYME ENCOUNTERS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PROMOTER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REG</a:t>
            </a:r>
            <a:r>
              <a:rPr lang="tr-TR" dirty="0" smtClean="0"/>
              <a:t>I</a:t>
            </a:r>
            <a:r>
              <a:rPr lang="en-US" dirty="0" smtClean="0"/>
              <a:t>ON AND B</a:t>
            </a:r>
            <a:r>
              <a:rPr lang="tr-TR" dirty="0" smtClean="0"/>
              <a:t>I</a:t>
            </a:r>
            <a:r>
              <a:rPr lang="en-US" dirty="0" smtClean="0"/>
              <a:t>NDS THERE TO</a:t>
            </a:r>
            <a:r>
              <a:rPr lang="tr-TR" dirty="0" smtClean="0"/>
              <a:t> </a:t>
            </a:r>
            <a:r>
              <a:rPr lang="en-US" dirty="0" smtClean="0"/>
              <a:t>ABOUT 60</a:t>
            </a:r>
            <a:r>
              <a:rPr lang="tr-TR" dirty="0" smtClean="0"/>
              <a:t> </a:t>
            </a:r>
            <a:r>
              <a:rPr lang="en-US" dirty="0" smtClean="0"/>
              <a:t>NUCLEOT</a:t>
            </a:r>
            <a:r>
              <a:rPr lang="tr-TR" dirty="0" smtClean="0"/>
              <a:t>I</a:t>
            </a:r>
            <a:r>
              <a:rPr lang="en-US" dirty="0" smtClean="0"/>
              <a:t>DE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PA</a:t>
            </a:r>
            <a:r>
              <a:rPr lang="tr-TR" dirty="0" smtClean="0"/>
              <a:t>I</a:t>
            </a:r>
            <a:r>
              <a:rPr lang="en-US" dirty="0" smtClean="0"/>
              <a:t>RS ALONG THE</a:t>
            </a:r>
            <a:r>
              <a:rPr lang="tr-TR" dirty="0" smtClean="0"/>
              <a:t> </a:t>
            </a:r>
            <a:r>
              <a:rPr lang="en-US" dirty="0" smtClean="0"/>
              <a:t>HEL</a:t>
            </a:r>
            <a:r>
              <a:rPr lang="tr-TR" dirty="0" smtClean="0"/>
              <a:t>I</a:t>
            </a:r>
            <a:r>
              <a:rPr lang="en-US" dirty="0" smtClean="0"/>
              <a:t>X, 40 OF</a:t>
            </a:r>
            <a:r>
              <a:rPr lang="tr-TR" dirty="0" smtClean="0"/>
              <a:t> </a:t>
            </a:r>
            <a:r>
              <a:rPr lang="en-US" dirty="0" smtClean="0"/>
              <a:t>WH</a:t>
            </a:r>
            <a:r>
              <a:rPr lang="tr-TR" dirty="0" smtClean="0"/>
              <a:t>I</a:t>
            </a:r>
            <a:r>
              <a:rPr lang="en-US" dirty="0" smtClean="0"/>
              <a:t>CH</a:t>
            </a:r>
            <a:r>
              <a:rPr lang="tr-TR" dirty="0" smtClean="0"/>
              <a:t> </a:t>
            </a:r>
            <a:r>
              <a:rPr lang="en-US" dirty="0" smtClean="0"/>
              <a:t>ARE UPSTREAM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FROM</a:t>
            </a:r>
            <a:r>
              <a:rPr lang="tr-TR" dirty="0" smtClean="0"/>
              <a:t>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PO</a:t>
            </a:r>
            <a:r>
              <a:rPr lang="tr-TR" dirty="0" smtClean="0"/>
              <a:t>I</a:t>
            </a:r>
            <a:r>
              <a:rPr lang="en-US" dirty="0" smtClean="0"/>
              <a:t>NT OF</a:t>
            </a:r>
            <a:r>
              <a:rPr lang="tr-TR" dirty="0" smtClean="0"/>
              <a:t> I</a:t>
            </a:r>
            <a:r>
              <a:rPr lang="en-US" dirty="0" smtClean="0"/>
              <a:t>N</a:t>
            </a:r>
            <a:r>
              <a:rPr lang="tr-TR" dirty="0" smtClean="0"/>
              <a:t>I</a:t>
            </a:r>
            <a:r>
              <a:rPr lang="en-US" dirty="0" smtClean="0"/>
              <a:t>T</a:t>
            </a:r>
            <a:r>
              <a:rPr lang="tr-TR" dirty="0" smtClean="0"/>
              <a:t>I</a:t>
            </a:r>
            <a:r>
              <a:rPr lang="en-US" dirty="0" smtClean="0"/>
              <a:t>AL</a:t>
            </a:r>
            <a:r>
              <a:rPr lang="tr-TR" dirty="0" smtClean="0"/>
              <a:t> </a:t>
            </a:r>
            <a:r>
              <a:rPr lang="en-US" dirty="0" smtClean="0"/>
              <a:t>TRANSCR</a:t>
            </a:r>
            <a:r>
              <a:rPr lang="tr-TR" dirty="0" smtClean="0"/>
              <a:t>I</a:t>
            </a:r>
            <a:r>
              <a:rPr lang="en-US" dirty="0" smtClean="0"/>
              <a:t>PT</a:t>
            </a:r>
            <a:r>
              <a:rPr lang="tr-TR" dirty="0" smtClean="0"/>
              <a:t>I</a:t>
            </a:r>
            <a:r>
              <a:rPr lang="en-US" dirty="0" smtClean="0"/>
              <a:t>ON </a:t>
            </a:r>
            <a:endParaRPr lang="tr-TR" dirty="0" smtClean="0"/>
          </a:p>
          <a:p>
            <a:pPr>
              <a:buNone/>
            </a:pPr>
            <a:endParaRPr lang="tr-TR" sz="1200" dirty="0" smtClean="0"/>
          </a:p>
          <a:p>
            <a:pPr>
              <a:buNone/>
            </a:pPr>
            <a:endParaRPr lang="tr-TR" sz="1200" dirty="0" smtClean="0"/>
          </a:p>
          <a:p>
            <a:pPr>
              <a:buNone/>
            </a:pPr>
            <a:r>
              <a:rPr lang="en-US" dirty="0" smtClean="0"/>
              <a:t>ONCE TH</a:t>
            </a:r>
            <a:r>
              <a:rPr lang="tr-TR" dirty="0" smtClean="0"/>
              <a:t>I</a:t>
            </a:r>
            <a:r>
              <a:rPr lang="en-US" dirty="0" smtClean="0"/>
              <a:t>S OCCURS, THE HEL</a:t>
            </a:r>
            <a:r>
              <a:rPr lang="tr-TR" dirty="0" smtClean="0"/>
              <a:t>I</a:t>
            </a:r>
            <a:r>
              <a:rPr lang="en-US" dirty="0" smtClean="0"/>
              <a:t>X </a:t>
            </a:r>
            <a:r>
              <a:rPr lang="tr-TR" dirty="0" smtClean="0"/>
              <a:t>I</a:t>
            </a:r>
            <a:r>
              <a:rPr lang="en-US" dirty="0" smtClean="0"/>
              <a:t>S DENATURED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OR</a:t>
            </a:r>
            <a:r>
              <a:rPr lang="tr-TR" dirty="0" smtClean="0"/>
              <a:t> </a:t>
            </a:r>
            <a:r>
              <a:rPr lang="en-US" dirty="0" smtClean="0"/>
              <a:t>UNWOUND,</a:t>
            </a:r>
            <a:r>
              <a:rPr lang="tr-TR" dirty="0" smtClean="0"/>
              <a:t> </a:t>
            </a:r>
            <a:r>
              <a:rPr lang="en-US" dirty="0" smtClean="0"/>
              <a:t>LOCALLY, MAK</a:t>
            </a:r>
            <a:r>
              <a:rPr lang="tr-TR" dirty="0" smtClean="0"/>
              <a:t>I</a:t>
            </a:r>
            <a:r>
              <a:rPr lang="en-US" dirty="0" smtClean="0"/>
              <a:t>NG THE</a:t>
            </a:r>
            <a:r>
              <a:rPr lang="tr-TR" dirty="0" smtClean="0"/>
              <a:t> </a:t>
            </a:r>
            <a:r>
              <a:rPr lang="en-US" dirty="0" smtClean="0"/>
              <a:t>TEMPLATE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STRAND OF THE DNA</a:t>
            </a:r>
            <a:r>
              <a:rPr lang="tr-TR" dirty="0" smtClean="0"/>
              <a:t> </a:t>
            </a:r>
            <a:r>
              <a:rPr lang="en-US" dirty="0" smtClean="0"/>
              <a:t>ACCESS</a:t>
            </a:r>
            <a:r>
              <a:rPr lang="tr-TR" dirty="0" smtClean="0"/>
              <a:t>I</a:t>
            </a:r>
            <a:r>
              <a:rPr lang="en-US" dirty="0" smtClean="0"/>
              <a:t>BLE</a:t>
            </a:r>
            <a:r>
              <a:rPr lang="tr-TR" dirty="0" smtClean="0"/>
              <a:t> </a:t>
            </a:r>
            <a:r>
              <a:rPr lang="en-US" dirty="0" smtClean="0"/>
              <a:t>TO THE ACT</a:t>
            </a:r>
            <a:r>
              <a:rPr lang="tr-TR" dirty="0" smtClean="0"/>
              <a:t>I</a:t>
            </a:r>
            <a:r>
              <a:rPr lang="en-US" dirty="0" smtClean="0"/>
              <a:t>ON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OF THE ENZYME</a:t>
            </a:r>
            <a:endParaRPr lang="tr-TR" dirty="0" smtClean="0"/>
          </a:p>
          <a:p>
            <a:pPr>
              <a:buNone/>
            </a:pPr>
            <a:endParaRPr lang="tr-TR" sz="1300" dirty="0" smtClean="0"/>
          </a:p>
          <a:p>
            <a:pPr>
              <a:buNone/>
            </a:pPr>
            <a:r>
              <a:rPr lang="en-US" dirty="0" smtClean="0"/>
              <a:t>THE PO</a:t>
            </a:r>
            <a:r>
              <a:rPr lang="tr-TR" dirty="0" smtClean="0"/>
              <a:t>I</a:t>
            </a:r>
            <a:r>
              <a:rPr lang="en-US" dirty="0" smtClean="0"/>
              <a:t>NT AT</a:t>
            </a:r>
            <a:r>
              <a:rPr lang="tr-TR" dirty="0" smtClean="0"/>
              <a:t> </a:t>
            </a:r>
            <a:r>
              <a:rPr lang="en-US" dirty="0" smtClean="0"/>
              <a:t>WH</a:t>
            </a:r>
            <a:r>
              <a:rPr lang="tr-TR" dirty="0" smtClean="0"/>
              <a:t>I</a:t>
            </a:r>
            <a:r>
              <a:rPr lang="en-US" dirty="0" smtClean="0"/>
              <a:t>CH TRANSCR</a:t>
            </a:r>
            <a:r>
              <a:rPr lang="tr-TR" dirty="0" smtClean="0"/>
              <a:t>I</a:t>
            </a:r>
            <a:r>
              <a:rPr lang="en-US" dirty="0" smtClean="0"/>
              <a:t>PT</a:t>
            </a:r>
            <a:r>
              <a:rPr lang="tr-TR" dirty="0" smtClean="0"/>
              <a:t>I</a:t>
            </a:r>
            <a:r>
              <a:rPr lang="en-US" dirty="0" smtClean="0"/>
              <a:t>ON</a:t>
            </a:r>
            <a:r>
              <a:rPr lang="tr-TR" dirty="0" smtClean="0"/>
              <a:t> </a:t>
            </a:r>
            <a:r>
              <a:rPr lang="en-US" dirty="0" smtClean="0"/>
              <a:t>ACTUALLY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BEG</a:t>
            </a:r>
            <a:r>
              <a:rPr lang="tr-TR" dirty="0" smtClean="0"/>
              <a:t>I</a:t>
            </a:r>
            <a:r>
              <a:rPr lang="en-US" dirty="0" smtClean="0"/>
              <a:t>NS </a:t>
            </a:r>
            <a:r>
              <a:rPr lang="tr-TR" dirty="0" smtClean="0"/>
              <a:t>I</a:t>
            </a:r>
            <a:r>
              <a:rPr lang="en-US" dirty="0" smtClean="0"/>
              <a:t>S</a:t>
            </a:r>
            <a:r>
              <a:rPr lang="tr-TR" dirty="0" smtClean="0"/>
              <a:t> </a:t>
            </a:r>
            <a:r>
              <a:rPr lang="en-US" dirty="0" smtClean="0"/>
              <a:t>CALLED THE</a:t>
            </a:r>
            <a:r>
              <a:rPr lang="tr-TR" dirty="0" smtClean="0"/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TRANSCR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PT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ON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START</a:t>
            </a:r>
            <a:endParaRPr lang="tr-T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TE</a:t>
            </a: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43346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TWO CONSENSUS</a:t>
            </a:r>
            <a:r>
              <a:rPr lang="tr-TR" dirty="0" smtClean="0"/>
              <a:t> </a:t>
            </a:r>
            <a:r>
              <a:rPr lang="en-US" dirty="0" smtClean="0"/>
              <a:t>SEQUENCES HAVE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B</a:t>
            </a:r>
            <a:r>
              <a:rPr lang="en-US" dirty="0" smtClean="0"/>
              <a:t>EEN</a:t>
            </a:r>
            <a:r>
              <a:rPr lang="tr-TR" dirty="0" smtClean="0"/>
              <a:t> </a:t>
            </a:r>
            <a:r>
              <a:rPr lang="en-US" dirty="0" smtClean="0"/>
              <a:t>FOU</a:t>
            </a:r>
            <a:r>
              <a:rPr lang="tr-TR" dirty="0" smtClean="0"/>
              <a:t>N</a:t>
            </a:r>
            <a:r>
              <a:rPr lang="en-US" dirty="0" smtClean="0"/>
              <a:t>D </a:t>
            </a:r>
            <a:r>
              <a:rPr lang="tr-TR" dirty="0" smtClean="0"/>
              <a:t>I</a:t>
            </a:r>
            <a:r>
              <a:rPr lang="en-US" dirty="0" smtClean="0"/>
              <a:t>N BACTER</a:t>
            </a:r>
            <a:r>
              <a:rPr lang="tr-TR" dirty="0" smtClean="0"/>
              <a:t>I</a:t>
            </a:r>
            <a:r>
              <a:rPr lang="en-US" dirty="0" smtClean="0"/>
              <a:t>AL</a:t>
            </a:r>
            <a:r>
              <a:rPr lang="tr-TR" dirty="0" smtClean="0"/>
              <a:t> </a:t>
            </a:r>
            <a:r>
              <a:rPr lang="en-US" dirty="0" smtClean="0"/>
              <a:t>PROMOTERS:</a:t>
            </a:r>
            <a:endParaRPr lang="tr-TR" dirty="0" smtClean="0"/>
          </a:p>
          <a:p>
            <a:pPr>
              <a:buNone/>
            </a:pPr>
            <a:endParaRPr lang="tr-TR" sz="1200" dirty="0" smtClean="0"/>
          </a:p>
          <a:p>
            <a:pPr marL="514350" indent="-51435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1.</a:t>
            </a:r>
            <a:r>
              <a:rPr lang="tr-TR" dirty="0" smtClean="0">
                <a:solidFill>
                  <a:srgbClr val="FF0000"/>
                </a:solidFill>
              </a:rPr>
              <a:t>	</a:t>
            </a:r>
            <a:r>
              <a:rPr lang="tr-TR" dirty="0" smtClean="0"/>
              <a:t>-</a:t>
            </a:r>
            <a:r>
              <a:rPr lang="en-US" b="1" dirty="0" smtClean="0">
                <a:solidFill>
                  <a:srgbClr val="FF0000"/>
                </a:solidFill>
              </a:rPr>
              <a:t>TATAAT</a:t>
            </a:r>
            <a:r>
              <a:rPr lang="tr-TR" dirty="0" smtClean="0"/>
              <a:t>- WHICH I</a:t>
            </a:r>
            <a:r>
              <a:rPr lang="en-US" dirty="0" smtClean="0"/>
              <a:t>S LOCATED 10</a:t>
            </a:r>
            <a:r>
              <a:rPr lang="tr-TR" dirty="0" smtClean="0"/>
              <a:t> </a:t>
            </a:r>
            <a:r>
              <a:rPr lang="en-US" dirty="0" smtClean="0"/>
              <a:t>NUCLEOT</a:t>
            </a:r>
            <a:r>
              <a:rPr lang="tr-TR" dirty="0" smtClean="0"/>
              <a:t>I</a:t>
            </a:r>
            <a:r>
              <a:rPr lang="en-US" dirty="0" smtClean="0"/>
              <a:t>DES</a:t>
            </a:r>
            <a:r>
              <a:rPr lang="tr-TR" dirty="0" smtClean="0"/>
              <a:t> </a:t>
            </a:r>
            <a:r>
              <a:rPr lang="en-US" dirty="0" smtClean="0"/>
              <a:t>UPSTREAM FROM THE SİTE OF </a:t>
            </a:r>
            <a:r>
              <a:rPr lang="tr-TR" dirty="0" smtClean="0"/>
              <a:t>I</a:t>
            </a:r>
            <a:r>
              <a:rPr lang="en-US" dirty="0" smtClean="0"/>
              <a:t>N</a:t>
            </a:r>
            <a:r>
              <a:rPr lang="tr-TR" dirty="0" smtClean="0"/>
              <a:t>I</a:t>
            </a:r>
            <a:r>
              <a:rPr lang="en-US" dirty="0" smtClean="0"/>
              <a:t>T</a:t>
            </a:r>
            <a:r>
              <a:rPr lang="tr-TR" dirty="0" smtClean="0"/>
              <a:t>I</a:t>
            </a:r>
            <a:r>
              <a:rPr lang="en-US" dirty="0" smtClean="0"/>
              <a:t>AL</a:t>
            </a:r>
            <a:r>
              <a:rPr lang="tr-TR" dirty="0" smtClean="0"/>
              <a:t> </a:t>
            </a:r>
            <a:r>
              <a:rPr lang="en-US" dirty="0" smtClean="0"/>
              <a:t>TRANSCR</a:t>
            </a:r>
            <a:r>
              <a:rPr lang="tr-TR" dirty="0" smtClean="0"/>
              <a:t>I</a:t>
            </a:r>
            <a:r>
              <a:rPr lang="en-US" dirty="0" smtClean="0"/>
              <a:t>PT</a:t>
            </a:r>
            <a:r>
              <a:rPr lang="tr-TR" dirty="0" smtClean="0"/>
              <a:t>I</a:t>
            </a:r>
            <a:r>
              <a:rPr lang="en-US" dirty="0" smtClean="0"/>
              <a:t>ON </a:t>
            </a:r>
            <a:endParaRPr lang="tr-TR" dirty="0" smtClean="0"/>
          </a:p>
          <a:p>
            <a:pPr marL="514350" indent="-514350">
              <a:buNone/>
            </a:pPr>
            <a:r>
              <a:rPr lang="tr-TR" dirty="0" smtClean="0"/>
              <a:t>	</a:t>
            </a:r>
            <a:r>
              <a:rPr lang="en-US" dirty="0" smtClean="0"/>
              <a:t>(THE -10</a:t>
            </a:r>
            <a:r>
              <a:rPr lang="tr-TR" dirty="0" smtClean="0"/>
              <a:t> </a:t>
            </a:r>
            <a:r>
              <a:rPr lang="en-US" dirty="0" smtClean="0"/>
              <a:t>REG</a:t>
            </a:r>
            <a:r>
              <a:rPr lang="tr-TR" dirty="0" smtClean="0"/>
              <a:t>I</a:t>
            </a:r>
            <a:r>
              <a:rPr lang="en-US" dirty="0" smtClean="0"/>
              <a:t>ON OR PR</a:t>
            </a:r>
            <a:r>
              <a:rPr lang="tr-TR" dirty="0" smtClean="0"/>
              <a:t>I</a:t>
            </a:r>
            <a:r>
              <a:rPr lang="en-US" dirty="0" smtClean="0"/>
              <a:t>BNO</a:t>
            </a:r>
            <a:r>
              <a:rPr lang="tr-TR" dirty="0" smtClean="0"/>
              <a:t>W </a:t>
            </a:r>
            <a:r>
              <a:rPr lang="en-US" dirty="0" smtClean="0"/>
              <a:t>BOX) </a:t>
            </a:r>
            <a:endParaRPr lang="tr-TR" dirty="0" smtClean="0"/>
          </a:p>
          <a:p>
            <a:pPr marL="514350" indent="-514350">
              <a:buNone/>
            </a:pPr>
            <a:endParaRPr lang="tr-TR" sz="1200" dirty="0" smtClean="0"/>
          </a:p>
          <a:p>
            <a:pPr marL="514350" indent="-51435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2.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 -</a:t>
            </a:r>
            <a:r>
              <a:rPr lang="en-US" b="1" dirty="0" smtClean="0">
                <a:solidFill>
                  <a:srgbClr val="FF0000"/>
                </a:solidFill>
              </a:rPr>
              <a:t>TTGACA</a:t>
            </a:r>
            <a:r>
              <a:rPr lang="tr-TR" dirty="0" smtClean="0"/>
              <a:t>- I</a:t>
            </a:r>
            <a:r>
              <a:rPr lang="en-US" dirty="0" smtClean="0"/>
              <a:t>S LOCATED 35</a:t>
            </a:r>
            <a:r>
              <a:rPr lang="tr-TR" dirty="0" smtClean="0"/>
              <a:t> N</a:t>
            </a:r>
            <a:r>
              <a:rPr lang="en-US" dirty="0" smtClean="0"/>
              <a:t>UCLEOT</a:t>
            </a:r>
            <a:r>
              <a:rPr lang="tr-TR" dirty="0" smtClean="0"/>
              <a:t>I</a:t>
            </a:r>
            <a:r>
              <a:rPr lang="en-US" dirty="0" smtClean="0"/>
              <a:t>DES</a:t>
            </a:r>
            <a:r>
              <a:rPr lang="tr-TR" dirty="0" smtClean="0"/>
              <a:t> </a:t>
            </a:r>
            <a:r>
              <a:rPr lang="en-US" dirty="0" smtClean="0"/>
              <a:t>UPSTREAM (THE -35 REG</a:t>
            </a:r>
            <a:r>
              <a:rPr lang="tr-TR" dirty="0" smtClean="0"/>
              <a:t>I</a:t>
            </a:r>
            <a:r>
              <a:rPr lang="en-US" dirty="0" smtClean="0"/>
              <a:t>ON)</a:t>
            </a:r>
            <a:r>
              <a:rPr lang="tr-TR" dirty="0" smtClean="0"/>
              <a:t> </a:t>
            </a:r>
          </a:p>
          <a:p>
            <a:pPr marL="514350" indent="-514350">
              <a:buNone/>
            </a:pPr>
            <a:endParaRPr lang="tr-TR" sz="1100" dirty="0" smtClean="0"/>
          </a:p>
          <a:p>
            <a:pPr marL="514350" indent="-514350">
              <a:buNone/>
            </a:pPr>
            <a:r>
              <a:rPr lang="en-US" dirty="0" smtClean="0"/>
              <a:t>MUTAT</a:t>
            </a:r>
            <a:r>
              <a:rPr lang="tr-TR" dirty="0" smtClean="0"/>
              <a:t>I</a:t>
            </a:r>
            <a:r>
              <a:rPr lang="en-US" dirty="0" smtClean="0"/>
              <a:t>ONS </a:t>
            </a:r>
            <a:r>
              <a:rPr lang="tr-TR" dirty="0" smtClean="0"/>
              <a:t>I</a:t>
            </a:r>
            <a:r>
              <a:rPr lang="en-US" dirty="0" smtClean="0"/>
              <a:t>N E</a:t>
            </a:r>
            <a:r>
              <a:rPr lang="tr-TR" dirty="0" smtClean="0"/>
              <a:t>I</a:t>
            </a:r>
            <a:r>
              <a:rPr lang="en-US" dirty="0" smtClean="0"/>
              <a:t>THER</a:t>
            </a:r>
            <a:r>
              <a:rPr lang="tr-TR" dirty="0" smtClean="0"/>
              <a:t> </a:t>
            </a:r>
            <a:r>
              <a:rPr lang="en-US" dirty="0" smtClean="0"/>
              <a:t>REG</a:t>
            </a:r>
            <a:r>
              <a:rPr lang="tr-TR" dirty="0" smtClean="0"/>
              <a:t>I</a:t>
            </a:r>
            <a:r>
              <a:rPr lang="en-US" dirty="0" smtClean="0"/>
              <a:t>ON</a:t>
            </a:r>
            <a:r>
              <a:rPr lang="tr-TR" dirty="0" smtClean="0"/>
              <a:t> DIMINISH</a:t>
            </a:r>
          </a:p>
          <a:p>
            <a:pPr>
              <a:buNone/>
            </a:pPr>
            <a:r>
              <a:rPr lang="tr-TR" dirty="0" smtClean="0"/>
              <a:t>TRANSCRIPTION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133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CONSENSUS SEQUENCES</a:t>
            </a:r>
            <a:r>
              <a:rPr lang="tr-TR" sz="1000" b="1" dirty="0" smtClean="0">
                <a:solidFill>
                  <a:srgbClr val="FF0000"/>
                </a:solidFill>
              </a:rPr>
              <a:t>  </a:t>
            </a:r>
            <a:r>
              <a:rPr lang="en-US" sz="2800" dirty="0" smtClean="0"/>
              <a:t>ARE S</a:t>
            </a:r>
            <a:r>
              <a:rPr lang="tr-TR" sz="2800" dirty="0" smtClean="0"/>
              <a:t>I</a:t>
            </a:r>
            <a:r>
              <a:rPr lang="en-US" sz="2800" dirty="0" smtClean="0"/>
              <a:t>M</a:t>
            </a:r>
            <a:r>
              <a:rPr lang="tr-TR" sz="2800" dirty="0" smtClean="0"/>
              <a:t>I</a:t>
            </a:r>
            <a:r>
              <a:rPr lang="en-US" sz="2800" dirty="0" smtClean="0"/>
              <a:t>LAR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(HOMOLOGOUS) </a:t>
            </a:r>
            <a:r>
              <a:rPr lang="tr-TR" sz="2800" dirty="0" smtClean="0"/>
              <a:t>I</a:t>
            </a:r>
            <a:r>
              <a:rPr lang="en-US" sz="2800" dirty="0" smtClean="0"/>
              <a:t>N</a:t>
            </a:r>
            <a:r>
              <a:rPr lang="tr-TR" sz="2800" dirty="0" smtClean="0"/>
              <a:t> </a:t>
            </a:r>
            <a:r>
              <a:rPr lang="en-US" sz="2800" dirty="0" smtClean="0"/>
              <a:t>D</a:t>
            </a:r>
            <a:r>
              <a:rPr lang="tr-TR" sz="2800" dirty="0" smtClean="0"/>
              <a:t>I</a:t>
            </a:r>
            <a:r>
              <a:rPr lang="en-US" sz="2800" dirty="0" smtClean="0"/>
              <a:t>FFERENT GENES OF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THE</a:t>
            </a:r>
            <a:r>
              <a:rPr lang="tr-TR" sz="2800" dirty="0" smtClean="0"/>
              <a:t> </a:t>
            </a:r>
            <a:r>
              <a:rPr lang="en-US" sz="2800" dirty="0" smtClean="0"/>
              <a:t>SAME ORGAN</a:t>
            </a:r>
            <a:r>
              <a:rPr lang="tr-TR" sz="2800" dirty="0" smtClean="0"/>
              <a:t>I</a:t>
            </a:r>
            <a:r>
              <a:rPr lang="en-US" sz="2800" dirty="0" smtClean="0"/>
              <a:t>SM OR </a:t>
            </a:r>
            <a:r>
              <a:rPr lang="tr-TR" sz="2800" dirty="0" smtClean="0"/>
              <a:t>I</a:t>
            </a:r>
            <a:r>
              <a:rPr lang="en-US" sz="2800" dirty="0" smtClean="0"/>
              <a:t>N</a:t>
            </a:r>
            <a:r>
              <a:rPr lang="tr-TR" sz="2800" dirty="0" smtClean="0"/>
              <a:t> </a:t>
            </a:r>
            <a:r>
              <a:rPr lang="en-US" sz="2800" dirty="0" smtClean="0"/>
              <a:t>ONE OR MORE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GENES OF RELATED</a:t>
            </a:r>
            <a:r>
              <a:rPr lang="tr-TR" sz="2800" dirty="0" smtClean="0"/>
              <a:t> </a:t>
            </a:r>
            <a:r>
              <a:rPr lang="en-US" sz="2800" dirty="0" smtClean="0"/>
              <a:t>ORGAN</a:t>
            </a:r>
            <a:r>
              <a:rPr lang="tr-TR" sz="2800" dirty="0" smtClean="0"/>
              <a:t>I</a:t>
            </a:r>
            <a:r>
              <a:rPr lang="en-US" sz="2800" dirty="0" smtClean="0"/>
              <a:t>SMS</a:t>
            </a:r>
            <a:endParaRPr lang="tr-TR" sz="2800" dirty="0" smtClean="0"/>
          </a:p>
          <a:p>
            <a:pPr>
              <a:buNone/>
            </a:pP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THE</a:t>
            </a:r>
            <a:r>
              <a:rPr lang="tr-TR" sz="2800" dirty="0" smtClean="0"/>
              <a:t>I</a:t>
            </a:r>
            <a:r>
              <a:rPr lang="en-US" sz="2800" dirty="0" smtClean="0"/>
              <a:t>R</a:t>
            </a:r>
            <a:r>
              <a:rPr lang="tr-TR" sz="2800" dirty="0" smtClean="0"/>
              <a:t> </a:t>
            </a:r>
            <a:r>
              <a:rPr lang="en-US" sz="2800" dirty="0" smtClean="0"/>
              <a:t>CONSERVAT</a:t>
            </a:r>
            <a:r>
              <a:rPr lang="tr-TR" sz="2800" dirty="0" smtClean="0"/>
              <a:t>I</a:t>
            </a:r>
            <a:r>
              <a:rPr lang="en-US" sz="2800" dirty="0" smtClean="0"/>
              <a:t>ON DUR</a:t>
            </a:r>
            <a:r>
              <a:rPr lang="tr-TR" sz="2800" dirty="0" smtClean="0"/>
              <a:t>I</a:t>
            </a:r>
            <a:r>
              <a:rPr lang="en-US" sz="2800" dirty="0" smtClean="0"/>
              <a:t>NG EVOLUT</a:t>
            </a:r>
            <a:r>
              <a:rPr lang="tr-TR" sz="2800" dirty="0" smtClean="0"/>
              <a:t>I</a:t>
            </a:r>
            <a:r>
              <a:rPr lang="en-US" sz="2800" dirty="0" smtClean="0"/>
              <a:t>ON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ATTESTS</a:t>
            </a:r>
            <a:r>
              <a:rPr lang="tr-TR" sz="2800" dirty="0" smtClean="0"/>
              <a:t> </a:t>
            </a:r>
            <a:r>
              <a:rPr lang="en-US" sz="2800" dirty="0" smtClean="0"/>
              <a:t>TO THE CR</a:t>
            </a:r>
            <a:r>
              <a:rPr lang="tr-TR" sz="2800" dirty="0" smtClean="0"/>
              <a:t>I</a:t>
            </a:r>
            <a:r>
              <a:rPr lang="en-US" sz="2800" dirty="0" smtClean="0"/>
              <a:t>T</a:t>
            </a:r>
            <a:r>
              <a:rPr lang="tr-TR" sz="2800" dirty="0" smtClean="0"/>
              <a:t>I</a:t>
            </a:r>
            <a:r>
              <a:rPr lang="en-US" sz="2800" dirty="0" smtClean="0"/>
              <a:t>CAL NATURE OF THE</a:t>
            </a:r>
            <a:r>
              <a:rPr lang="tr-TR" sz="2800" dirty="0" smtClean="0"/>
              <a:t>I</a:t>
            </a:r>
            <a:r>
              <a:rPr lang="en-US" sz="2800" dirty="0" smtClean="0"/>
              <a:t>R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ROLE </a:t>
            </a:r>
            <a:r>
              <a:rPr lang="tr-TR" sz="2800" dirty="0" smtClean="0"/>
              <a:t>I</a:t>
            </a:r>
            <a:r>
              <a:rPr lang="en-US" sz="2800" dirty="0" smtClean="0"/>
              <a:t>N</a:t>
            </a:r>
            <a:r>
              <a:rPr lang="tr-TR" sz="2800" dirty="0" smtClean="0"/>
              <a:t> </a:t>
            </a:r>
            <a:r>
              <a:rPr lang="en-US" sz="2800" dirty="0" smtClean="0"/>
              <a:t>B</a:t>
            </a:r>
            <a:r>
              <a:rPr lang="tr-TR" sz="2800" dirty="0" smtClean="0"/>
              <a:t>I</a:t>
            </a:r>
            <a:r>
              <a:rPr lang="en-US" sz="2800" dirty="0" smtClean="0"/>
              <a:t>OLOG</a:t>
            </a:r>
            <a:r>
              <a:rPr lang="tr-TR" sz="2800" dirty="0" smtClean="0"/>
              <a:t>I</a:t>
            </a:r>
            <a:r>
              <a:rPr lang="en-US" sz="2800" dirty="0" smtClean="0"/>
              <a:t>CAL PROCESSES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dirty="0" smtClean="0"/>
              <a:t>SEQUENCES WHICH ARE LOCATED IN THE</a:t>
            </a:r>
          </a:p>
          <a:p>
            <a:pPr>
              <a:buNone/>
            </a:pPr>
            <a:r>
              <a:rPr lang="en-US" sz="2800" dirty="0" smtClean="0"/>
              <a:t>REG</a:t>
            </a:r>
            <a:r>
              <a:rPr lang="tr-TR" sz="2800" dirty="0" smtClean="0"/>
              <a:t>I</a:t>
            </a:r>
            <a:r>
              <a:rPr lang="en-US" sz="2800" dirty="0" smtClean="0"/>
              <a:t>ONS ADJACENT TO THE GENE</a:t>
            </a:r>
            <a:r>
              <a:rPr lang="tr-TR" sz="2800" dirty="0" smtClean="0"/>
              <a:t> I</a:t>
            </a:r>
            <a:r>
              <a:rPr lang="en-US" sz="2800" dirty="0" smtClean="0"/>
              <a:t>TSELF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ARE </a:t>
            </a:r>
            <a:r>
              <a:rPr lang="tr-TR" sz="2800" dirty="0" smtClean="0"/>
              <a:t>NAMED AS</a:t>
            </a:r>
            <a:r>
              <a:rPr lang="en-US" sz="2800" dirty="0" smtClean="0"/>
              <a:t> </a:t>
            </a:r>
            <a:r>
              <a:rPr lang="en-US" sz="2800" b="1" i="1" dirty="0" smtClean="0">
                <a:solidFill>
                  <a:srgbClr val="7030A0"/>
                </a:solidFill>
              </a:rPr>
              <a:t>C</a:t>
            </a:r>
            <a:r>
              <a:rPr lang="tr-TR" sz="2800" b="1" i="1" dirty="0" smtClean="0">
                <a:solidFill>
                  <a:srgbClr val="7030A0"/>
                </a:solidFill>
              </a:rPr>
              <a:t>I</a:t>
            </a:r>
            <a:r>
              <a:rPr lang="en-US" sz="2800" b="1" i="1" dirty="0" smtClean="0">
                <a:solidFill>
                  <a:srgbClr val="7030A0"/>
                </a:solidFill>
              </a:rPr>
              <a:t>S-ACT</a:t>
            </a:r>
            <a:r>
              <a:rPr lang="tr-TR" sz="2800" b="1" i="1" dirty="0" smtClean="0">
                <a:solidFill>
                  <a:srgbClr val="7030A0"/>
                </a:solidFill>
              </a:rPr>
              <a:t>I</a:t>
            </a:r>
            <a:r>
              <a:rPr lang="en-US" sz="2800" b="1" i="1" dirty="0" smtClean="0">
                <a:solidFill>
                  <a:srgbClr val="7030A0"/>
                </a:solidFill>
              </a:rPr>
              <a:t>NG ELEMENTS</a:t>
            </a:r>
            <a:endParaRPr lang="tr-TR" sz="2800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tr-TR" sz="2800" i="1" dirty="0" smtClean="0"/>
          </a:p>
          <a:p>
            <a:pPr>
              <a:buNone/>
            </a:pPr>
            <a:r>
              <a:rPr lang="en-US" sz="2800" dirty="0" smtClean="0"/>
              <a:t>IN MOLECULAR</a:t>
            </a:r>
            <a:r>
              <a:rPr lang="tr-TR" sz="2800" dirty="0" smtClean="0"/>
              <a:t> </a:t>
            </a:r>
            <a:r>
              <a:rPr lang="en-US" sz="2800" dirty="0" smtClean="0"/>
              <a:t>GENET</a:t>
            </a:r>
            <a:r>
              <a:rPr lang="tr-TR" sz="2800" dirty="0" smtClean="0"/>
              <a:t>I</a:t>
            </a:r>
            <a:r>
              <a:rPr lang="en-US" sz="2800" dirty="0" smtClean="0"/>
              <a:t>CS</a:t>
            </a:r>
            <a:r>
              <a:rPr lang="tr-TR" sz="2800" dirty="0" smtClean="0"/>
              <a:t>,</a:t>
            </a:r>
            <a:r>
              <a:rPr lang="en-US" sz="2800" dirty="0" smtClean="0"/>
              <a:t> C</a:t>
            </a:r>
            <a:r>
              <a:rPr lang="tr-TR" sz="2800" dirty="0" smtClean="0"/>
              <a:t>I</a:t>
            </a:r>
            <a:r>
              <a:rPr lang="en-US" sz="2800" dirty="0" smtClean="0"/>
              <a:t>S-ELEMENTS</a:t>
            </a:r>
            <a:r>
              <a:rPr lang="tr-TR" sz="2800" dirty="0" smtClean="0"/>
              <a:t> </a:t>
            </a:r>
            <a:r>
              <a:rPr lang="en-US" sz="2800" dirty="0" smtClean="0"/>
              <a:t>ARE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ADJACENT PARTS OF THE</a:t>
            </a:r>
            <a:r>
              <a:rPr lang="tr-TR" sz="2800" dirty="0" smtClean="0"/>
              <a:t> </a:t>
            </a:r>
            <a:r>
              <a:rPr lang="en-US" sz="2800" dirty="0" smtClean="0"/>
              <a:t>SAME DNA</a:t>
            </a:r>
            <a:r>
              <a:rPr lang="tr-TR" sz="2800" dirty="0" smtClean="0"/>
              <a:t> </a:t>
            </a:r>
            <a:r>
              <a:rPr lang="en-US" sz="2800" dirty="0" smtClean="0"/>
              <a:t>MOLECULE </a:t>
            </a:r>
            <a:endParaRPr lang="tr-TR" sz="2800" dirty="0" smtClean="0"/>
          </a:p>
          <a:p>
            <a:pPr>
              <a:buNone/>
            </a:pP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IN CONTRAST, </a:t>
            </a:r>
            <a:r>
              <a:rPr lang="en-US" sz="2800" b="1" i="1" dirty="0" smtClean="0">
                <a:solidFill>
                  <a:schemeClr val="accent2"/>
                </a:solidFill>
              </a:rPr>
              <a:t>TRANS-ACT</a:t>
            </a:r>
            <a:r>
              <a:rPr lang="tr-TR" sz="2800" b="1" i="1" dirty="0" smtClean="0">
                <a:solidFill>
                  <a:schemeClr val="accent2"/>
                </a:solidFill>
              </a:rPr>
              <a:t>I</a:t>
            </a:r>
            <a:r>
              <a:rPr lang="en-US" sz="2800" b="1" i="1" dirty="0" smtClean="0">
                <a:solidFill>
                  <a:schemeClr val="accent2"/>
                </a:solidFill>
              </a:rPr>
              <a:t>NG FACTORS</a:t>
            </a:r>
            <a:r>
              <a:rPr lang="tr-TR" sz="2800" b="1" i="1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ARE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MOLECULES</a:t>
            </a:r>
            <a:r>
              <a:rPr lang="tr-TR" sz="2800" dirty="0" smtClean="0"/>
              <a:t> </a:t>
            </a:r>
            <a:r>
              <a:rPr lang="en-US" sz="2800" dirty="0" smtClean="0"/>
              <a:t>THAT B</a:t>
            </a:r>
            <a:r>
              <a:rPr lang="tr-TR" sz="2800" dirty="0" smtClean="0"/>
              <a:t>I</a:t>
            </a:r>
            <a:r>
              <a:rPr lang="en-US" sz="2800" dirty="0" smtClean="0"/>
              <a:t>ND TO THESE DNA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ELEMENTS</a:t>
            </a:r>
            <a:endParaRPr lang="tr-TR" sz="2800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tr-TR" sz="2800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tr-TR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600200"/>
            <a:ext cx="88204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dirty="0" smtClean="0"/>
              <a:t>I</a:t>
            </a:r>
            <a:r>
              <a:rPr lang="en-US" sz="2800" dirty="0" smtClean="0"/>
              <a:t>N MOST EUKARYOT</a:t>
            </a:r>
            <a:r>
              <a:rPr lang="tr-TR" sz="2800" dirty="0" smtClean="0"/>
              <a:t>I</a:t>
            </a:r>
            <a:r>
              <a:rPr lang="en-US" sz="2800" dirty="0" smtClean="0"/>
              <a:t>C GENES STUD</a:t>
            </a:r>
            <a:r>
              <a:rPr lang="tr-TR" sz="2800" dirty="0" smtClean="0"/>
              <a:t>I</a:t>
            </a:r>
            <a:r>
              <a:rPr lang="en-US" sz="2800" dirty="0" smtClean="0"/>
              <a:t>ED,</a:t>
            </a:r>
          </a:p>
          <a:p>
            <a:pPr>
              <a:buNone/>
            </a:pPr>
            <a:r>
              <a:rPr lang="en-US" sz="2800" dirty="0" smtClean="0"/>
              <a:t>A CONSENSUS SEQUENCE COMPARABLE TO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THAT </a:t>
            </a:r>
            <a:r>
              <a:rPr lang="tr-TR" sz="2800" dirty="0" smtClean="0"/>
              <a:t>I</a:t>
            </a:r>
            <a:r>
              <a:rPr lang="en-US" sz="2800" dirty="0" smtClean="0"/>
              <a:t>N THE -10</a:t>
            </a:r>
            <a:r>
              <a:rPr lang="tr-TR" sz="2800" dirty="0" smtClean="0"/>
              <a:t> </a:t>
            </a:r>
            <a:r>
              <a:rPr lang="en-US" sz="2800" dirty="0" smtClean="0"/>
              <a:t>REG</a:t>
            </a:r>
            <a:r>
              <a:rPr lang="tr-TR" sz="2800" dirty="0" smtClean="0"/>
              <a:t>I</a:t>
            </a:r>
            <a:r>
              <a:rPr lang="en-US" sz="2800" dirty="0" smtClean="0"/>
              <a:t>ON HAS BEEN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RECOGN</a:t>
            </a:r>
            <a:r>
              <a:rPr lang="tr-TR" sz="2800" dirty="0" smtClean="0"/>
              <a:t>I</a:t>
            </a:r>
            <a:r>
              <a:rPr lang="en-US" sz="2800" dirty="0" smtClean="0"/>
              <a:t>ZED</a:t>
            </a:r>
            <a:endParaRPr lang="tr-TR" sz="2800" dirty="0" smtClean="0"/>
          </a:p>
          <a:p>
            <a:pPr>
              <a:buNone/>
            </a:pPr>
            <a:endParaRPr lang="tr-TR" sz="2800" dirty="0" smtClean="0"/>
          </a:p>
          <a:p>
            <a:pPr>
              <a:buNone/>
            </a:pPr>
            <a:r>
              <a:rPr lang="tr-TR" sz="2800" dirty="0" smtClean="0"/>
              <a:t>I</a:t>
            </a:r>
            <a:r>
              <a:rPr lang="en-US" sz="2800" dirty="0" smtClean="0"/>
              <a:t>T </a:t>
            </a:r>
            <a:r>
              <a:rPr lang="tr-TR" sz="2800" dirty="0" smtClean="0"/>
              <a:t>I</a:t>
            </a:r>
            <a:r>
              <a:rPr lang="en-US" sz="2800" dirty="0" smtClean="0"/>
              <a:t>S R</a:t>
            </a:r>
            <a:r>
              <a:rPr lang="tr-TR" sz="2800" dirty="0" smtClean="0"/>
              <a:t>I</a:t>
            </a:r>
            <a:r>
              <a:rPr lang="en-US" sz="2800" dirty="0" smtClean="0"/>
              <a:t>CH </a:t>
            </a:r>
            <a:r>
              <a:rPr lang="tr-TR" sz="2800" dirty="0" smtClean="0"/>
              <a:t>I</a:t>
            </a:r>
            <a:r>
              <a:rPr lang="en-US" sz="2800" dirty="0" smtClean="0"/>
              <a:t>N ADEN</a:t>
            </a:r>
            <a:r>
              <a:rPr lang="tr-TR" sz="2800" dirty="0" smtClean="0"/>
              <a:t>I</a:t>
            </a:r>
            <a:r>
              <a:rPr lang="en-US" sz="2800" dirty="0" smtClean="0"/>
              <a:t>NE</a:t>
            </a:r>
            <a:r>
              <a:rPr lang="tr-TR" sz="2800" dirty="0" smtClean="0"/>
              <a:t> </a:t>
            </a:r>
            <a:r>
              <a:rPr lang="en-US" sz="2800" dirty="0" smtClean="0"/>
              <a:t>AND</a:t>
            </a:r>
            <a:r>
              <a:rPr lang="tr-TR" sz="2800" dirty="0" smtClean="0"/>
              <a:t>I</a:t>
            </a:r>
            <a:r>
              <a:rPr lang="en-US" sz="2800" dirty="0" smtClean="0"/>
              <a:t>THYM</a:t>
            </a:r>
            <a:r>
              <a:rPr lang="tr-TR" sz="2800" dirty="0" smtClean="0"/>
              <a:t>I</a:t>
            </a:r>
            <a:r>
              <a:rPr lang="en-US" sz="2800" dirty="0" smtClean="0"/>
              <a:t>NE</a:t>
            </a:r>
            <a:r>
              <a:rPr lang="tr-TR" sz="2800" dirty="0" smtClean="0"/>
              <a:t> </a:t>
            </a:r>
            <a:r>
              <a:rPr lang="en-US" sz="2800" dirty="0" smtClean="0"/>
              <a:t>RES</a:t>
            </a:r>
            <a:r>
              <a:rPr lang="tr-TR" sz="2800" dirty="0" smtClean="0"/>
              <a:t>I</a:t>
            </a:r>
            <a:r>
              <a:rPr lang="en-US" sz="2800" dirty="0" smtClean="0"/>
              <a:t>DUES,</a:t>
            </a:r>
            <a:endParaRPr lang="tr-TR" sz="2800" dirty="0" smtClean="0"/>
          </a:p>
          <a:p>
            <a:pPr>
              <a:buNone/>
            </a:pPr>
            <a:r>
              <a:rPr lang="tr-TR" sz="2800" dirty="0" smtClean="0"/>
              <a:t>I</a:t>
            </a:r>
            <a:r>
              <a:rPr lang="en-US" sz="2800" dirty="0" smtClean="0"/>
              <a:t>T </a:t>
            </a:r>
            <a:r>
              <a:rPr lang="tr-TR" sz="2800" dirty="0" smtClean="0"/>
              <a:t>I</a:t>
            </a:r>
            <a:r>
              <a:rPr lang="en-US" sz="2800" dirty="0" smtClean="0"/>
              <a:t>S CALLED THE </a:t>
            </a:r>
            <a:r>
              <a:rPr lang="en-US" sz="2800" b="1" dirty="0" smtClean="0">
                <a:solidFill>
                  <a:srgbClr val="00B050"/>
                </a:solidFill>
              </a:rPr>
              <a:t>TATA</a:t>
            </a:r>
            <a:r>
              <a:rPr lang="tr-TR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BOX</a:t>
            </a:r>
            <a:endParaRPr lang="tr-TR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40324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THE DEGREE OF RNA POLYMERASE</a:t>
            </a:r>
            <a:r>
              <a:rPr lang="tr-TR" sz="2800" dirty="0" smtClean="0"/>
              <a:t> </a:t>
            </a:r>
            <a:r>
              <a:rPr lang="en-US" sz="2800" dirty="0" smtClean="0"/>
              <a:t>B</a:t>
            </a:r>
            <a:r>
              <a:rPr lang="tr-TR" sz="2800" dirty="0" smtClean="0"/>
              <a:t>I</a:t>
            </a:r>
            <a:r>
              <a:rPr lang="en-US" sz="2800" dirty="0" smtClean="0"/>
              <a:t>ND</a:t>
            </a:r>
            <a:r>
              <a:rPr lang="tr-TR" sz="2800" dirty="0" smtClean="0"/>
              <a:t>I</a:t>
            </a:r>
            <a:r>
              <a:rPr lang="en-US" sz="2800" dirty="0" smtClean="0"/>
              <a:t>NG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TO</a:t>
            </a:r>
            <a:r>
              <a:rPr lang="tr-TR" sz="2800" dirty="0" smtClean="0"/>
              <a:t> </a:t>
            </a:r>
            <a:r>
              <a:rPr lang="en-US" sz="2800" dirty="0" smtClean="0"/>
              <a:t>D</a:t>
            </a:r>
            <a:r>
              <a:rPr lang="tr-TR" sz="2800" dirty="0" smtClean="0"/>
              <a:t>I</a:t>
            </a:r>
            <a:r>
              <a:rPr lang="en-US" sz="2800" dirty="0" smtClean="0"/>
              <a:t>FFERENT PROMOTERS VAR</a:t>
            </a:r>
            <a:r>
              <a:rPr lang="tr-TR" sz="2800" dirty="0" smtClean="0"/>
              <a:t>I</a:t>
            </a:r>
            <a:r>
              <a:rPr lang="en-US" sz="2800" dirty="0" smtClean="0"/>
              <a:t>ES</a:t>
            </a:r>
            <a:r>
              <a:rPr lang="tr-TR" sz="2800" dirty="0" smtClean="0"/>
              <a:t> </a:t>
            </a:r>
            <a:r>
              <a:rPr lang="en-US" sz="2800" dirty="0" smtClean="0"/>
              <a:t>GREATLY,</a:t>
            </a:r>
            <a:r>
              <a:rPr lang="tr-TR" sz="2800" dirty="0" smtClean="0"/>
              <a:t> </a:t>
            </a:r>
          </a:p>
          <a:p>
            <a:pPr>
              <a:buNone/>
            </a:pPr>
            <a:r>
              <a:rPr lang="tr-TR" sz="2800" dirty="0" smtClean="0"/>
              <a:t>C</a:t>
            </a:r>
            <a:r>
              <a:rPr lang="en-US" sz="2800" dirty="0" smtClean="0"/>
              <a:t>AUS</a:t>
            </a:r>
            <a:r>
              <a:rPr lang="tr-TR" sz="2800" dirty="0" smtClean="0"/>
              <a:t>I</a:t>
            </a:r>
            <a:r>
              <a:rPr lang="en-US" sz="2800" dirty="0" smtClean="0"/>
              <a:t>NG</a:t>
            </a:r>
            <a:r>
              <a:rPr lang="tr-TR" sz="2800" dirty="0" smtClean="0"/>
              <a:t> </a:t>
            </a:r>
            <a:r>
              <a:rPr lang="en-US" sz="2800" dirty="0" smtClean="0"/>
              <a:t>VAR</a:t>
            </a:r>
            <a:r>
              <a:rPr lang="tr-TR" sz="2800" dirty="0" smtClean="0"/>
              <a:t>I</a:t>
            </a:r>
            <a:r>
              <a:rPr lang="en-US" sz="2800" dirty="0" smtClean="0"/>
              <a:t>ABLE GENE</a:t>
            </a:r>
            <a:r>
              <a:rPr lang="tr-TR" sz="2800" dirty="0" smtClean="0"/>
              <a:t> </a:t>
            </a:r>
            <a:r>
              <a:rPr lang="en-US" sz="2800" dirty="0" smtClean="0"/>
              <a:t>EXPRESS</a:t>
            </a:r>
            <a:r>
              <a:rPr lang="tr-TR" sz="2800" dirty="0" smtClean="0"/>
              <a:t>I</a:t>
            </a:r>
            <a:r>
              <a:rPr lang="en-US" sz="2800" dirty="0" smtClean="0"/>
              <a:t>ON </a:t>
            </a:r>
            <a:endParaRPr lang="tr-TR" sz="2800" dirty="0" smtClean="0"/>
          </a:p>
          <a:p>
            <a:pPr>
              <a:buNone/>
            </a:pPr>
            <a:endParaRPr lang="tr-TR" sz="1000" dirty="0" smtClean="0"/>
          </a:p>
          <a:p>
            <a:pPr>
              <a:buNone/>
            </a:pPr>
            <a:r>
              <a:rPr lang="en-US" sz="2800" dirty="0" smtClean="0"/>
              <a:t>IN</a:t>
            </a:r>
            <a:r>
              <a:rPr lang="tr-TR" sz="2800" dirty="0" smtClean="0"/>
              <a:t> </a:t>
            </a:r>
            <a:r>
              <a:rPr lang="en-US" sz="2800" dirty="0" smtClean="0"/>
              <a:t>BACTER</a:t>
            </a:r>
            <a:r>
              <a:rPr lang="tr-TR" sz="2800" dirty="0" smtClean="0"/>
              <a:t>I</a:t>
            </a:r>
            <a:r>
              <a:rPr lang="en-US" sz="2800" dirty="0" smtClean="0"/>
              <a:t>A, BOTH STRONG PROMOTERS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AND</a:t>
            </a:r>
            <a:r>
              <a:rPr lang="tr-TR" sz="2800" dirty="0" smtClean="0"/>
              <a:t> </a:t>
            </a:r>
            <a:r>
              <a:rPr lang="en-US" sz="2800" dirty="0" smtClean="0"/>
              <a:t>WEAK PROMOTERS</a:t>
            </a:r>
            <a:r>
              <a:rPr lang="tr-TR" sz="2800" dirty="0" smtClean="0"/>
              <a:t> </a:t>
            </a:r>
            <a:r>
              <a:rPr lang="en-US" sz="2800" dirty="0" smtClean="0"/>
              <a:t>HAVE BEEN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D</a:t>
            </a:r>
            <a:r>
              <a:rPr lang="tr-TR" sz="2800" dirty="0" smtClean="0"/>
              <a:t>I</a:t>
            </a:r>
            <a:r>
              <a:rPr lang="en-US" sz="2800" dirty="0" smtClean="0"/>
              <a:t>SCOVERED</a:t>
            </a:r>
            <a:endParaRPr lang="tr-TR" sz="2800" dirty="0" smtClean="0"/>
          </a:p>
          <a:p>
            <a:pPr>
              <a:buNone/>
            </a:pPr>
            <a:endParaRPr lang="tr-TR" sz="1000" dirty="0" smtClean="0"/>
          </a:p>
          <a:p>
            <a:pPr>
              <a:buNone/>
            </a:pPr>
            <a:r>
              <a:rPr lang="tr-TR" sz="2800" b="1" dirty="0" err="1" smtClean="0">
                <a:solidFill>
                  <a:srgbClr val="FF0000"/>
                </a:solidFill>
              </a:rPr>
              <a:t>Ex</a:t>
            </a:r>
            <a:r>
              <a:rPr lang="tr-TR" sz="2800" b="1" dirty="0" smtClean="0">
                <a:solidFill>
                  <a:srgbClr val="FF0000"/>
                </a:solidFill>
              </a:rPr>
              <a:t>:</a:t>
            </a:r>
            <a:r>
              <a:rPr lang="en-US" sz="2800" dirty="0" smtClean="0"/>
              <a:t>VAR</a:t>
            </a:r>
            <a:r>
              <a:rPr lang="tr-TR" sz="2800" dirty="0" smtClean="0"/>
              <a:t>I</a:t>
            </a:r>
            <a:r>
              <a:rPr lang="en-US" sz="2800" dirty="0" smtClean="0"/>
              <a:t>AT</a:t>
            </a:r>
            <a:r>
              <a:rPr lang="tr-TR" sz="2800" dirty="0" smtClean="0"/>
              <a:t>I</a:t>
            </a:r>
            <a:r>
              <a:rPr lang="en-US" sz="2800" dirty="0" smtClean="0"/>
              <a:t>ON </a:t>
            </a:r>
            <a:r>
              <a:rPr lang="tr-TR" sz="2800" dirty="0" smtClean="0"/>
              <a:t>I</a:t>
            </a:r>
            <a:r>
              <a:rPr lang="en-US" sz="2800" dirty="0" smtClean="0"/>
              <a:t>N T</a:t>
            </a:r>
            <a:r>
              <a:rPr lang="tr-TR" sz="2800" dirty="0" smtClean="0"/>
              <a:t>I</a:t>
            </a:r>
            <a:r>
              <a:rPr lang="en-US" sz="2800" dirty="0" smtClean="0"/>
              <a:t>ME OF</a:t>
            </a:r>
            <a:r>
              <a:rPr lang="tr-TR" sz="2800" dirty="0" smtClean="0"/>
              <a:t> I</a:t>
            </a:r>
            <a:r>
              <a:rPr lang="en-US" sz="2800" dirty="0" smtClean="0"/>
              <a:t>N</a:t>
            </a:r>
            <a:r>
              <a:rPr lang="tr-TR" sz="2800" dirty="0" smtClean="0"/>
              <a:t>I</a:t>
            </a:r>
            <a:r>
              <a:rPr lang="en-US" sz="2800" dirty="0" smtClean="0"/>
              <a:t>T</a:t>
            </a:r>
            <a:r>
              <a:rPr lang="tr-TR" sz="2800" dirty="0" smtClean="0"/>
              <a:t>I</a:t>
            </a:r>
            <a:r>
              <a:rPr lang="en-US" sz="2800" dirty="0" smtClean="0"/>
              <a:t>AT</a:t>
            </a:r>
            <a:r>
              <a:rPr lang="tr-TR" sz="2800" dirty="0" smtClean="0"/>
              <a:t>I</a:t>
            </a:r>
            <a:r>
              <a:rPr lang="en-US" sz="2800" dirty="0" smtClean="0"/>
              <a:t>ON FROM </a:t>
            </a:r>
            <a:r>
              <a:rPr lang="tr-TR" sz="2800" dirty="0" smtClean="0"/>
              <a:t>  </a:t>
            </a:r>
            <a:r>
              <a:rPr lang="en-US" sz="2800" dirty="0" smtClean="0"/>
              <a:t>ONCE EVERY 1 TO 2 SECONDS TO ONCE EVERY 10 TO 20 M</a:t>
            </a:r>
            <a:r>
              <a:rPr lang="tr-TR" sz="2800" dirty="0" smtClean="0"/>
              <a:t>I</a:t>
            </a:r>
            <a:r>
              <a:rPr lang="en-US" sz="2800" dirty="0" smtClean="0"/>
              <a:t>NUTES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521744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dirty="0" smtClean="0"/>
              <a:t>PROMOTER EFFICIENCY IS ASSOCIATED WITH THE</a:t>
            </a:r>
          </a:p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  <a:cs typeface="Arial"/>
              </a:rPr>
              <a:t>σ</a:t>
            </a:r>
            <a:r>
              <a:rPr lang="en-US" b="1" dirty="0" smtClean="0">
                <a:solidFill>
                  <a:srgbClr val="C00000"/>
                </a:solidFill>
              </a:rPr>
              <a:t> (sigma) </a:t>
            </a:r>
            <a:r>
              <a:rPr lang="tr-TR" dirty="0" smtClean="0"/>
              <a:t>SUBUNIT OF RNA POLYMERASE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en-US" dirty="0" smtClean="0"/>
              <a:t>THE MAJOR FORM</a:t>
            </a:r>
            <a:r>
              <a:rPr lang="tr-TR" dirty="0" smtClean="0"/>
              <a:t> WHICH</a:t>
            </a:r>
            <a:r>
              <a:rPr lang="en-US" dirty="0" smtClean="0"/>
              <a:t> PROMOTERS OF MOST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BACTER</a:t>
            </a:r>
            <a:r>
              <a:rPr lang="tr-TR" dirty="0" smtClean="0"/>
              <a:t>I</a:t>
            </a:r>
            <a:r>
              <a:rPr lang="en-US" dirty="0" smtClean="0"/>
              <a:t>AL GENES RECOGN</a:t>
            </a:r>
            <a:r>
              <a:rPr lang="tr-TR" dirty="0" smtClean="0"/>
              <a:t>I</a:t>
            </a:r>
            <a:r>
              <a:rPr lang="en-US" dirty="0" smtClean="0"/>
              <a:t>ZE</a:t>
            </a:r>
            <a:r>
              <a:rPr lang="tr-TR" dirty="0" smtClean="0"/>
              <a:t> IS THE 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cs typeface="Arial"/>
              </a:rPr>
              <a:t>σ</a:t>
            </a:r>
            <a:r>
              <a:rPr lang="tr-TR" b="1" baseline="30000" dirty="0" smtClean="0">
                <a:solidFill>
                  <a:schemeClr val="accent6">
                    <a:lumMod val="75000"/>
                  </a:schemeClr>
                </a:solidFill>
              </a:rPr>
              <a:t>70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dirty="0" smtClean="0"/>
              <a:t>(</a:t>
            </a:r>
            <a:r>
              <a:rPr lang="en-US" dirty="0" smtClean="0"/>
              <a:t>M</a:t>
            </a:r>
            <a:r>
              <a:rPr lang="tr-TR" dirty="0" smtClean="0"/>
              <a:t>W</a:t>
            </a:r>
            <a:r>
              <a:rPr lang="en-US" dirty="0" smtClean="0"/>
              <a:t> 70 </a:t>
            </a:r>
            <a:r>
              <a:rPr lang="tr-TR" dirty="0" err="1" smtClean="0"/>
              <a:t>kDa</a:t>
            </a:r>
            <a:r>
              <a:rPr lang="tr-TR" dirty="0" smtClean="0"/>
              <a:t>)</a:t>
            </a:r>
            <a:endParaRPr lang="en-US" dirty="0" smtClean="0"/>
          </a:p>
          <a:p>
            <a:pPr>
              <a:buNone/>
            </a:pPr>
            <a:endParaRPr lang="tr-TR" sz="1300" dirty="0" smtClean="0"/>
          </a:p>
          <a:p>
            <a:pPr>
              <a:buNone/>
            </a:pPr>
            <a:r>
              <a:rPr lang="en-US" dirty="0" smtClean="0"/>
              <a:t>SEVERAL ALTERNAT</a:t>
            </a:r>
            <a:r>
              <a:rPr lang="tr-TR" dirty="0" smtClean="0"/>
              <a:t>I</a:t>
            </a:r>
            <a:r>
              <a:rPr lang="en-US" dirty="0" smtClean="0"/>
              <a:t>VE FORMS OF RNA</a:t>
            </a:r>
            <a:r>
              <a:rPr lang="tr-TR" dirty="0" smtClean="0"/>
              <a:t> </a:t>
            </a:r>
            <a:r>
              <a:rPr lang="en-US" dirty="0" smtClean="0"/>
              <a:t>POLYMERASE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I</a:t>
            </a:r>
            <a:r>
              <a:rPr lang="en-US" dirty="0" smtClean="0"/>
              <a:t>N </a:t>
            </a:r>
            <a:r>
              <a:rPr lang="en-US" i="1" dirty="0" smtClean="0"/>
              <a:t>E. coli HAVE</a:t>
            </a:r>
            <a:r>
              <a:rPr lang="tr-TR" i="1" dirty="0" smtClean="0"/>
              <a:t> </a:t>
            </a:r>
            <a:r>
              <a:rPr lang="en-US" dirty="0" smtClean="0"/>
              <a:t>UN</a:t>
            </a:r>
            <a:r>
              <a:rPr lang="tr-TR" dirty="0" smtClean="0"/>
              <a:t>I</a:t>
            </a:r>
            <a:r>
              <a:rPr lang="en-US" dirty="0" smtClean="0"/>
              <a:t>QUE</a:t>
            </a:r>
            <a:r>
              <a:rPr lang="tr-TR" dirty="0" smtClean="0"/>
              <a:t> </a:t>
            </a:r>
            <a:r>
              <a:rPr lang="el-GR" dirty="0" smtClean="0">
                <a:cs typeface="Arial"/>
              </a:rPr>
              <a:t>σ</a:t>
            </a:r>
            <a:r>
              <a:rPr lang="en-US" dirty="0" smtClean="0"/>
              <a:t> SUBUN</a:t>
            </a:r>
            <a:r>
              <a:rPr lang="tr-TR" dirty="0" smtClean="0"/>
              <a:t>I</a:t>
            </a:r>
            <a:r>
              <a:rPr lang="en-US" dirty="0" smtClean="0"/>
              <a:t>TS</a:t>
            </a:r>
            <a:r>
              <a:rPr lang="tr-TR" dirty="0" smtClean="0"/>
              <a:t> </a:t>
            </a:r>
            <a:r>
              <a:rPr lang="en-US" dirty="0" smtClean="0"/>
              <a:t>ASSOC</a:t>
            </a:r>
            <a:r>
              <a:rPr lang="tr-TR" dirty="0" smtClean="0"/>
              <a:t>I</a:t>
            </a:r>
            <a:r>
              <a:rPr lang="en-US" dirty="0" smtClean="0"/>
              <a:t>ATED W</a:t>
            </a:r>
            <a:r>
              <a:rPr lang="tr-TR" dirty="0" smtClean="0"/>
              <a:t>I</a:t>
            </a:r>
            <a:r>
              <a:rPr lang="en-US" dirty="0" smtClean="0"/>
              <a:t>TH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THEM (</a:t>
            </a:r>
            <a:r>
              <a:rPr lang="tr-TR" dirty="0" err="1" smtClean="0"/>
              <a:t>ex</a:t>
            </a:r>
            <a:r>
              <a:rPr lang="tr-TR" dirty="0" smtClean="0"/>
              <a:t>: </a:t>
            </a:r>
            <a:r>
              <a:rPr lang="el-GR" b="1" dirty="0" smtClean="0">
                <a:solidFill>
                  <a:srgbClr val="00B050"/>
                </a:solidFill>
                <a:cs typeface="Arial"/>
              </a:rPr>
              <a:t>σ</a:t>
            </a:r>
            <a:r>
              <a:rPr lang="tr-TR" b="1" baseline="30000" dirty="0" smtClean="0">
                <a:solidFill>
                  <a:srgbClr val="00B050"/>
                </a:solidFill>
                <a:cs typeface="Arial"/>
              </a:rPr>
              <a:t>34</a:t>
            </a:r>
            <a:r>
              <a:rPr lang="tr-TR" b="1" dirty="0" smtClean="0">
                <a:solidFill>
                  <a:srgbClr val="00B050"/>
                </a:solidFill>
                <a:cs typeface="Arial"/>
              </a:rPr>
              <a:t>, </a:t>
            </a:r>
            <a:r>
              <a:rPr lang="el-GR" b="1" dirty="0" smtClean="0">
                <a:solidFill>
                  <a:srgbClr val="00B050"/>
                </a:solidFill>
                <a:cs typeface="Arial"/>
              </a:rPr>
              <a:t>σ</a:t>
            </a:r>
            <a:r>
              <a:rPr lang="tr-TR" b="1" baseline="30000" dirty="0" smtClean="0">
                <a:solidFill>
                  <a:srgbClr val="00B050"/>
                </a:solidFill>
                <a:cs typeface="Arial"/>
              </a:rPr>
              <a:t>54</a:t>
            </a:r>
            <a:r>
              <a:rPr lang="tr-TR" b="1" dirty="0" smtClean="0">
                <a:solidFill>
                  <a:srgbClr val="00B050"/>
                </a:solidFill>
                <a:cs typeface="Arial"/>
              </a:rPr>
              <a:t>, </a:t>
            </a:r>
            <a:r>
              <a:rPr lang="el-GR" b="1" dirty="0" smtClean="0">
                <a:solidFill>
                  <a:srgbClr val="00B050"/>
                </a:solidFill>
                <a:cs typeface="Arial"/>
              </a:rPr>
              <a:t>σ</a:t>
            </a:r>
            <a:r>
              <a:rPr lang="tr-TR" b="1" baseline="30000" dirty="0" smtClean="0">
                <a:solidFill>
                  <a:srgbClr val="00B050"/>
                </a:solidFill>
                <a:cs typeface="Arial"/>
              </a:rPr>
              <a:t>S</a:t>
            </a:r>
            <a:r>
              <a:rPr lang="tr-TR" b="1" dirty="0" smtClean="0">
                <a:solidFill>
                  <a:srgbClr val="00B050"/>
                </a:solidFill>
                <a:cs typeface="Arial"/>
              </a:rPr>
              <a:t> </a:t>
            </a:r>
            <a:r>
              <a:rPr lang="tr-TR" dirty="0" smtClean="0">
                <a:cs typeface="Arial"/>
              </a:rPr>
              <a:t>AND </a:t>
            </a:r>
            <a:r>
              <a:rPr lang="el-GR" b="1" dirty="0" smtClean="0">
                <a:solidFill>
                  <a:srgbClr val="00B050"/>
                </a:solidFill>
                <a:cs typeface="Arial"/>
              </a:rPr>
              <a:t>σ</a:t>
            </a:r>
            <a:r>
              <a:rPr lang="tr-TR" b="1" baseline="30000" dirty="0" smtClean="0">
                <a:solidFill>
                  <a:srgbClr val="00B050"/>
                </a:solidFill>
                <a:cs typeface="Arial"/>
              </a:rPr>
              <a:t>E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en-US" dirty="0" smtClean="0"/>
              <a:t>EACH FORM RECOGN</a:t>
            </a:r>
            <a:r>
              <a:rPr lang="tr-TR" dirty="0" smtClean="0"/>
              <a:t>I</a:t>
            </a:r>
            <a:r>
              <a:rPr lang="en-US" dirty="0" smtClean="0"/>
              <a:t>ZES D</a:t>
            </a:r>
            <a:r>
              <a:rPr lang="tr-TR" dirty="0" smtClean="0"/>
              <a:t>I</a:t>
            </a:r>
            <a:r>
              <a:rPr lang="en-US" dirty="0" smtClean="0"/>
              <a:t>FFERENT PROMOTER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SEQUENCES, WH</a:t>
            </a:r>
            <a:r>
              <a:rPr lang="tr-TR" dirty="0" smtClean="0"/>
              <a:t>I</a:t>
            </a:r>
            <a:r>
              <a:rPr lang="en-US" dirty="0" smtClean="0"/>
              <a:t>CH </a:t>
            </a:r>
            <a:r>
              <a:rPr lang="tr-TR" dirty="0" smtClean="0"/>
              <a:t>I</a:t>
            </a:r>
            <a:r>
              <a:rPr lang="en-US" dirty="0" smtClean="0"/>
              <a:t>N TURN</a:t>
            </a:r>
            <a:r>
              <a:rPr lang="tr-TR" dirty="0" smtClean="0"/>
              <a:t> </a:t>
            </a:r>
            <a:r>
              <a:rPr lang="en-US" dirty="0" smtClean="0"/>
              <a:t>PROV</a:t>
            </a:r>
            <a:r>
              <a:rPr lang="tr-TR" dirty="0" smtClean="0"/>
              <a:t>I</a:t>
            </a:r>
            <a:r>
              <a:rPr lang="en-US" dirty="0" smtClean="0"/>
              <a:t>DES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SPEC</a:t>
            </a:r>
            <a:r>
              <a:rPr lang="tr-TR" dirty="0" smtClean="0"/>
              <a:t>I</a:t>
            </a:r>
            <a:r>
              <a:rPr lang="en-US" dirty="0" smtClean="0"/>
              <a:t>F</a:t>
            </a:r>
            <a:r>
              <a:rPr lang="tr-TR" dirty="0" smtClean="0"/>
              <a:t>I</a:t>
            </a:r>
            <a:r>
              <a:rPr lang="en-US" dirty="0" smtClean="0"/>
              <a:t>C</a:t>
            </a:r>
            <a:r>
              <a:rPr lang="tr-TR" dirty="0" smtClean="0"/>
              <a:t>I</a:t>
            </a:r>
            <a:r>
              <a:rPr lang="en-US" dirty="0" smtClean="0"/>
              <a:t>TY TO THE </a:t>
            </a:r>
            <a:r>
              <a:rPr lang="tr-TR" dirty="0" smtClean="0"/>
              <a:t>I</a:t>
            </a:r>
            <a:r>
              <a:rPr lang="en-US" dirty="0" smtClean="0"/>
              <a:t>N</a:t>
            </a:r>
            <a:r>
              <a:rPr lang="tr-TR" dirty="0" smtClean="0"/>
              <a:t>I</a:t>
            </a:r>
            <a:r>
              <a:rPr lang="en-US" dirty="0" smtClean="0"/>
              <a:t>T</a:t>
            </a:r>
            <a:r>
              <a:rPr lang="tr-TR" dirty="0" smtClean="0"/>
              <a:t>I</a:t>
            </a:r>
            <a:r>
              <a:rPr lang="en-US" dirty="0" smtClean="0"/>
              <a:t>AT</a:t>
            </a:r>
            <a:r>
              <a:rPr lang="tr-TR" dirty="0" smtClean="0"/>
              <a:t>I</a:t>
            </a:r>
            <a:r>
              <a:rPr lang="en-US" dirty="0" smtClean="0"/>
              <a:t>ON OF</a:t>
            </a:r>
            <a:r>
              <a:rPr lang="tr-TR" dirty="0" smtClean="0"/>
              <a:t> </a:t>
            </a:r>
            <a:r>
              <a:rPr lang="en-US" dirty="0" smtClean="0"/>
              <a:t>TRANSCR</a:t>
            </a:r>
            <a:r>
              <a:rPr lang="tr-TR" dirty="0" smtClean="0"/>
              <a:t>I</a:t>
            </a:r>
            <a:r>
              <a:rPr lang="en-US" dirty="0" smtClean="0"/>
              <a:t>PT</a:t>
            </a:r>
            <a:r>
              <a:rPr lang="tr-TR" dirty="0" smtClean="0"/>
              <a:t>I</a:t>
            </a:r>
            <a:r>
              <a:rPr lang="en-US" dirty="0" smtClean="0"/>
              <a:t>ON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tr-TR" smtClean="0"/>
          </a:p>
        </p:txBody>
      </p:sp>
      <p:pic>
        <p:nvPicPr>
          <p:cNvPr id="12292" name="Picture 4" descr="startrans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8424862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 smtClean="0">
                <a:solidFill>
                  <a:srgbClr val="C00000"/>
                </a:solidFill>
              </a:rPr>
              <a:t>INITIATION, ELONGATION AND TERMINATION OF RNA SYNTHESIS</a:t>
            </a:r>
            <a:endParaRPr lang="tr-TR" sz="2800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600" dirty="0" smtClean="0"/>
              <a:t>RNA POLYMERASE </a:t>
            </a:r>
            <a:r>
              <a:rPr lang="en-US" sz="2600" dirty="0" smtClean="0"/>
              <a:t>CATALYZES </a:t>
            </a:r>
            <a:r>
              <a:rPr lang="tr-TR" sz="2600" dirty="0" smtClean="0"/>
              <a:t>I</a:t>
            </a:r>
            <a:r>
              <a:rPr lang="en-US" sz="2600" dirty="0" smtClean="0"/>
              <a:t>N</a:t>
            </a:r>
            <a:r>
              <a:rPr lang="tr-TR" sz="2600" dirty="0" smtClean="0"/>
              <a:t>I</a:t>
            </a:r>
            <a:r>
              <a:rPr lang="en-US" sz="2600" dirty="0" smtClean="0"/>
              <a:t>T</a:t>
            </a:r>
            <a:r>
              <a:rPr lang="tr-TR" sz="2600" dirty="0" smtClean="0"/>
              <a:t>I</a:t>
            </a:r>
            <a:r>
              <a:rPr lang="en-US" sz="2600" dirty="0" smtClean="0"/>
              <a:t>AT</a:t>
            </a:r>
            <a:r>
              <a:rPr lang="tr-TR" sz="2600" dirty="0" smtClean="0"/>
              <a:t>I</a:t>
            </a:r>
            <a:r>
              <a:rPr lang="en-US" sz="2600" dirty="0" smtClean="0"/>
              <a:t>ON, THE</a:t>
            </a:r>
            <a:endParaRPr lang="tr-TR" sz="2600" dirty="0" smtClean="0"/>
          </a:p>
          <a:p>
            <a:pPr>
              <a:buNone/>
            </a:pPr>
            <a:r>
              <a:rPr lang="tr-TR" sz="2600" dirty="0" smtClean="0"/>
              <a:t>I</a:t>
            </a:r>
            <a:r>
              <a:rPr lang="en-US" sz="2600" dirty="0" smtClean="0"/>
              <a:t>NSERT</a:t>
            </a:r>
            <a:r>
              <a:rPr lang="tr-TR" sz="2600" dirty="0" smtClean="0"/>
              <a:t>I</a:t>
            </a:r>
            <a:r>
              <a:rPr lang="en-US" sz="2600" dirty="0" smtClean="0"/>
              <a:t>ON</a:t>
            </a:r>
            <a:r>
              <a:rPr lang="tr-TR" sz="2600" dirty="0" smtClean="0"/>
              <a:t> </a:t>
            </a:r>
            <a:r>
              <a:rPr lang="en-US" sz="2600" dirty="0" smtClean="0"/>
              <a:t>OF THE</a:t>
            </a:r>
            <a:r>
              <a:rPr lang="tr-TR" sz="2600" dirty="0" smtClean="0"/>
              <a:t> </a:t>
            </a:r>
            <a:r>
              <a:rPr lang="en-US" sz="2600" dirty="0" smtClean="0"/>
              <a:t>F</a:t>
            </a:r>
            <a:r>
              <a:rPr lang="tr-TR" sz="2600" dirty="0" smtClean="0"/>
              <a:t>I</a:t>
            </a:r>
            <a:r>
              <a:rPr lang="en-US" sz="2600" dirty="0" smtClean="0"/>
              <a:t>RST</a:t>
            </a:r>
            <a:r>
              <a:rPr lang="tr-TR" sz="2600" dirty="0" smtClean="0"/>
              <a:t> </a:t>
            </a:r>
            <a:r>
              <a:rPr lang="en-US" sz="2600" dirty="0" smtClean="0"/>
              <a:t>5-R</a:t>
            </a:r>
            <a:r>
              <a:rPr lang="tr-TR" sz="2600" dirty="0" smtClean="0"/>
              <a:t>I</a:t>
            </a:r>
            <a:r>
              <a:rPr lang="en-US" sz="2600" dirty="0" smtClean="0"/>
              <a:t>BONUCLEOS</a:t>
            </a:r>
            <a:r>
              <a:rPr lang="tr-TR" sz="2600" dirty="0" smtClean="0"/>
              <a:t>I</a:t>
            </a:r>
            <a:r>
              <a:rPr lang="en-US" sz="2600" dirty="0" smtClean="0"/>
              <a:t>DE</a:t>
            </a:r>
            <a:endParaRPr lang="tr-TR" sz="2600" dirty="0" smtClean="0"/>
          </a:p>
          <a:p>
            <a:pPr>
              <a:buNone/>
            </a:pPr>
            <a:r>
              <a:rPr lang="en-US" sz="2600" dirty="0" smtClean="0"/>
              <a:t>TR</a:t>
            </a:r>
            <a:r>
              <a:rPr lang="tr-TR" sz="2600" dirty="0" smtClean="0"/>
              <a:t>I</a:t>
            </a:r>
            <a:r>
              <a:rPr lang="en-US" sz="2600" dirty="0" smtClean="0"/>
              <a:t>PHOSPHATE,</a:t>
            </a:r>
            <a:r>
              <a:rPr lang="tr-TR" sz="2600" dirty="0" smtClean="0"/>
              <a:t> </a:t>
            </a:r>
            <a:r>
              <a:rPr lang="en-US" sz="2600" dirty="0" smtClean="0"/>
              <a:t>WH</a:t>
            </a:r>
            <a:r>
              <a:rPr lang="tr-TR" sz="2600" dirty="0" smtClean="0"/>
              <a:t>I</a:t>
            </a:r>
            <a:r>
              <a:rPr lang="en-US" sz="2600" dirty="0" smtClean="0"/>
              <a:t>CH </a:t>
            </a:r>
            <a:r>
              <a:rPr lang="tr-TR" sz="2600" dirty="0" smtClean="0"/>
              <a:t>I</a:t>
            </a:r>
            <a:r>
              <a:rPr lang="en-US" sz="2600" dirty="0" smtClean="0"/>
              <a:t>S</a:t>
            </a:r>
            <a:r>
              <a:rPr lang="tr-TR" sz="2600" dirty="0" smtClean="0"/>
              <a:t> </a:t>
            </a:r>
            <a:r>
              <a:rPr lang="en-US" sz="2600" dirty="0" smtClean="0"/>
              <a:t>COMPLEMENTARY TO </a:t>
            </a:r>
            <a:endParaRPr lang="tr-TR" sz="2600" dirty="0" smtClean="0"/>
          </a:p>
          <a:p>
            <a:pPr>
              <a:buNone/>
            </a:pPr>
            <a:r>
              <a:rPr lang="tr-TR" sz="2600" dirty="0" smtClean="0"/>
              <a:t>T</a:t>
            </a:r>
            <a:r>
              <a:rPr lang="en-US" sz="2600" dirty="0" smtClean="0"/>
              <a:t>HE</a:t>
            </a:r>
            <a:r>
              <a:rPr lang="tr-TR" sz="2600" dirty="0" smtClean="0"/>
              <a:t> </a:t>
            </a:r>
            <a:r>
              <a:rPr lang="en-US" sz="2600" dirty="0" smtClean="0"/>
              <a:t>F</a:t>
            </a:r>
            <a:r>
              <a:rPr lang="tr-TR" sz="2600" dirty="0" smtClean="0"/>
              <a:t>I</a:t>
            </a:r>
            <a:r>
              <a:rPr lang="en-US" sz="2600" dirty="0" smtClean="0"/>
              <a:t>RST NUCLEOT</a:t>
            </a:r>
            <a:r>
              <a:rPr lang="tr-TR" sz="2600" dirty="0" smtClean="0"/>
              <a:t>I</a:t>
            </a:r>
            <a:r>
              <a:rPr lang="en-US" sz="2600" dirty="0" smtClean="0"/>
              <a:t>DE</a:t>
            </a:r>
            <a:r>
              <a:rPr lang="tr-TR" sz="2600" dirty="0" smtClean="0"/>
              <a:t> </a:t>
            </a:r>
            <a:r>
              <a:rPr lang="en-US" sz="2600" dirty="0" smtClean="0"/>
              <a:t>AT</a:t>
            </a:r>
            <a:r>
              <a:rPr lang="tr-TR" sz="2600" dirty="0" smtClean="0"/>
              <a:t> </a:t>
            </a:r>
            <a:r>
              <a:rPr lang="en-US" sz="2600" dirty="0" smtClean="0"/>
              <a:t>THE START</a:t>
            </a:r>
            <a:r>
              <a:rPr lang="tr-TR" sz="2600" dirty="0" smtClean="0"/>
              <a:t> </a:t>
            </a:r>
            <a:r>
              <a:rPr lang="en-US" sz="2600" dirty="0" smtClean="0"/>
              <a:t>S</a:t>
            </a:r>
            <a:r>
              <a:rPr lang="tr-TR" sz="2600" dirty="0" smtClean="0"/>
              <a:t>I</a:t>
            </a:r>
            <a:r>
              <a:rPr lang="en-US" sz="2600" dirty="0" smtClean="0"/>
              <a:t>TE OF</a:t>
            </a:r>
            <a:endParaRPr lang="tr-TR" sz="2600" dirty="0" smtClean="0"/>
          </a:p>
          <a:p>
            <a:pPr>
              <a:buNone/>
            </a:pPr>
            <a:r>
              <a:rPr lang="en-US" sz="2600" dirty="0" smtClean="0"/>
              <a:t>THE DNA TEMPLATE STRAND</a:t>
            </a:r>
            <a:endParaRPr lang="tr-TR" sz="2600" dirty="0" smtClean="0"/>
          </a:p>
          <a:p>
            <a:pPr>
              <a:buNone/>
            </a:pPr>
            <a:endParaRPr lang="tr-TR" sz="1000" dirty="0" smtClean="0"/>
          </a:p>
          <a:p>
            <a:pPr>
              <a:buNone/>
            </a:pPr>
            <a:r>
              <a:rPr lang="en-US" sz="2600" dirty="0" smtClean="0"/>
              <a:t>SUBSEQUENT</a:t>
            </a:r>
            <a:r>
              <a:rPr lang="tr-TR" sz="2600" dirty="0" smtClean="0"/>
              <a:t> </a:t>
            </a:r>
            <a:r>
              <a:rPr lang="en-US" sz="2600" dirty="0" smtClean="0"/>
              <a:t>R</a:t>
            </a:r>
            <a:r>
              <a:rPr lang="tr-TR" sz="2600" dirty="0" smtClean="0"/>
              <a:t>I</a:t>
            </a:r>
            <a:r>
              <a:rPr lang="en-US" sz="2600" dirty="0" smtClean="0"/>
              <a:t>BONUCLEOT</a:t>
            </a:r>
            <a:r>
              <a:rPr lang="tr-TR" sz="2600" dirty="0" smtClean="0"/>
              <a:t>I</a:t>
            </a:r>
            <a:r>
              <a:rPr lang="en-US" sz="2600" dirty="0" smtClean="0"/>
              <a:t>DE</a:t>
            </a:r>
            <a:r>
              <a:rPr lang="tr-TR" sz="2600" dirty="0" smtClean="0"/>
              <a:t> </a:t>
            </a:r>
            <a:r>
              <a:rPr lang="en-US" sz="2600" dirty="0" smtClean="0"/>
              <a:t>COMPLEMENTS</a:t>
            </a:r>
            <a:endParaRPr lang="tr-TR" sz="2600" dirty="0" smtClean="0"/>
          </a:p>
          <a:p>
            <a:pPr>
              <a:buNone/>
            </a:pPr>
            <a:r>
              <a:rPr lang="en-US" sz="2600" dirty="0" smtClean="0"/>
              <a:t>ARE </a:t>
            </a:r>
            <a:r>
              <a:rPr lang="tr-TR" sz="2600" dirty="0" smtClean="0"/>
              <a:t>I</a:t>
            </a:r>
            <a:r>
              <a:rPr lang="en-US" sz="2600" dirty="0" smtClean="0"/>
              <a:t>NSERTED AND</a:t>
            </a:r>
            <a:r>
              <a:rPr lang="tr-TR" sz="2600" dirty="0" smtClean="0"/>
              <a:t> </a:t>
            </a:r>
            <a:r>
              <a:rPr lang="en-US" sz="2600" dirty="0" smtClean="0"/>
              <a:t>L</a:t>
            </a:r>
            <a:r>
              <a:rPr lang="tr-TR" sz="2600" dirty="0" smtClean="0"/>
              <a:t>I</a:t>
            </a:r>
            <a:r>
              <a:rPr lang="en-US" sz="2600" dirty="0" smtClean="0"/>
              <a:t>NKED TOGETHER BY</a:t>
            </a:r>
            <a:endParaRPr lang="tr-TR" sz="2600" dirty="0" smtClean="0"/>
          </a:p>
          <a:p>
            <a:pPr>
              <a:buNone/>
            </a:pPr>
            <a:r>
              <a:rPr lang="en-US" sz="2600" dirty="0" smtClean="0"/>
              <a:t>PHOSPHOD</a:t>
            </a:r>
            <a:r>
              <a:rPr lang="tr-TR" sz="2600" dirty="0" smtClean="0"/>
              <a:t>I</a:t>
            </a:r>
            <a:r>
              <a:rPr lang="en-US" sz="2600" dirty="0" smtClean="0"/>
              <a:t>ESTER</a:t>
            </a:r>
            <a:r>
              <a:rPr lang="tr-TR" sz="2600" dirty="0" smtClean="0"/>
              <a:t> </a:t>
            </a:r>
            <a:r>
              <a:rPr lang="en-US" sz="2600" dirty="0" smtClean="0"/>
              <a:t>BONDS AS RNA</a:t>
            </a:r>
            <a:endParaRPr lang="tr-TR" sz="2600" dirty="0" smtClean="0"/>
          </a:p>
          <a:p>
            <a:pPr>
              <a:buNone/>
            </a:pPr>
            <a:r>
              <a:rPr lang="en-US" sz="2600" dirty="0" smtClean="0"/>
              <a:t>POLYMER</a:t>
            </a:r>
            <a:r>
              <a:rPr lang="tr-TR" sz="2600" dirty="0" smtClean="0"/>
              <a:t>I</a:t>
            </a:r>
            <a:r>
              <a:rPr lang="en-US" sz="2600" dirty="0" smtClean="0"/>
              <a:t>ZAT</a:t>
            </a:r>
            <a:r>
              <a:rPr lang="tr-TR" sz="2600" dirty="0" smtClean="0"/>
              <a:t>I</a:t>
            </a:r>
            <a:r>
              <a:rPr lang="en-US" sz="2600" dirty="0" smtClean="0"/>
              <a:t>ON</a:t>
            </a:r>
            <a:r>
              <a:rPr lang="tr-TR" sz="2600" dirty="0" smtClean="0"/>
              <a:t> </a:t>
            </a:r>
            <a:r>
              <a:rPr lang="en-US" sz="2600" dirty="0" smtClean="0"/>
              <a:t>PROCEEDS</a:t>
            </a:r>
            <a:r>
              <a:rPr lang="tr-TR" sz="2600" dirty="0" smtClean="0"/>
              <a:t> (</a:t>
            </a:r>
            <a:r>
              <a:rPr lang="en-US" sz="2600" dirty="0" smtClean="0"/>
              <a:t>5 TO 3 D</a:t>
            </a:r>
            <a:r>
              <a:rPr lang="tr-TR" sz="2600" dirty="0" smtClean="0"/>
              <a:t>I</a:t>
            </a:r>
            <a:r>
              <a:rPr lang="en-US" sz="2600" dirty="0" smtClean="0"/>
              <a:t>RECT</a:t>
            </a:r>
            <a:r>
              <a:rPr lang="tr-TR" sz="2600" dirty="0" smtClean="0"/>
              <a:t>I</a:t>
            </a:r>
            <a:r>
              <a:rPr lang="en-US" sz="2600" dirty="0" smtClean="0"/>
              <a:t>ON</a:t>
            </a:r>
            <a:r>
              <a:rPr lang="tr-TR" sz="2600" dirty="0" smtClean="0"/>
              <a:t>)</a:t>
            </a:r>
            <a:endParaRPr lang="tr-T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idx="1"/>
          </p:nvPr>
        </p:nvSpPr>
        <p:spPr>
          <a:xfrm>
            <a:off x="539552" y="990600"/>
            <a:ext cx="3528392" cy="50306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None/>
            </a:pPr>
            <a:r>
              <a:rPr lang="en-US" sz="2700" dirty="0" smtClean="0"/>
              <a:t>ONCE </a:t>
            </a:r>
            <a:r>
              <a:rPr lang="tr-TR" sz="2700" dirty="0" smtClean="0"/>
              <a:t>I</a:t>
            </a:r>
            <a:r>
              <a:rPr lang="en-US" sz="2700" dirty="0" smtClean="0"/>
              <a:t>N</a:t>
            </a:r>
            <a:r>
              <a:rPr lang="tr-TR" sz="2700" dirty="0" smtClean="0"/>
              <a:t>I</a:t>
            </a:r>
            <a:r>
              <a:rPr lang="en-US" sz="2700" dirty="0" smtClean="0"/>
              <a:t>T</a:t>
            </a:r>
            <a:r>
              <a:rPr lang="tr-TR" sz="2700" dirty="0" smtClean="0"/>
              <a:t>I</a:t>
            </a:r>
            <a:r>
              <a:rPr lang="en-US" sz="2700" dirty="0" smtClean="0"/>
              <a:t>AT</a:t>
            </a:r>
            <a:r>
              <a:rPr lang="tr-TR" sz="2700" dirty="0" smtClean="0"/>
              <a:t>I</a:t>
            </a:r>
            <a:r>
              <a:rPr lang="en-US" sz="2700" dirty="0" smtClean="0"/>
              <a:t>ON</a:t>
            </a:r>
            <a:endParaRPr lang="tr-TR" sz="2700" dirty="0" smtClean="0"/>
          </a:p>
          <a:p>
            <a:pPr eaLnBrk="1" hangingPunct="1">
              <a:buNone/>
            </a:pPr>
            <a:r>
              <a:rPr lang="en-US" sz="2700" dirty="0" smtClean="0"/>
              <a:t>HAS BEEN</a:t>
            </a:r>
            <a:endParaRPr lang="tr-TR" sz="2700" dirty="0" smtClean="0"/>
          </a:p>
          <a:p>
            <a:pPr eaLnBrk="1" hangingPunct="1">
              <a:buNone/>
            </a:pPr>
            <a:r>
              <a:rPr lang="en-US" sz="2700" dirty="0" smtClean="0"/>
              <a:t>COMPLETED W</a:t>
            </a:r>
            <a:r>
              <a:rPr lang="tr-TR" sz="2700" dirty="0" smtClean="0"/>
              <a:t>I</a:t>
            </a:r>
            <a:r>
              <a:rPr lang="en-US" sz="2700" dirty="0" smtClean="0"/>
              <a:t>TH</a:t>
            </a:r>
            <a:endParaRPr lang="tr-TR" sz="2700" dirty="0" smtClean="0"/>
          </a:p>
          <a:p>
            <a:pPr eaLnBrk="1" hangingPunct="1">
              <a:buNone/>
            </a:pPr>
            <a:r>
              <a:rPr lang="en-US" sz="2700" dirty="0" smtClean="0"/>
              <a:t>THE SYNTHES</a:t>
            </a:r>
            <a:r>
              <a:rPr lang="tr-TR" sz="2700" dirty="0" smtClean="0"/>
              <a:t>I</a:t>
            </a:r>
            <a:r>
              <a:rPr lang="en-US" sz="2700" dirty="0" smtClean="0"/>
              <a:t>S OF</a:t>
            </a:r>
            <a:endParaRPr lang="tr-TR" sz="2700" dirty="0" smtClean="0"/>
          </a:p>
          <a:p>
            <a:pPr eaLnBrk="1" hangingPunct="1">
              <a:buNone/>
            </a:pPr>
            <a:r>
              <a:rPr lang="en-US" sz="2700" dirty="0" smtClean="0"/>
              <a:t>THE F</a:t>
            </a:r>
            <a:r>
              <a:rPr lang="tr-TR" sz="2700" dirty="0" smtClean="0"/>
              <a:t>I</a:t>
            </a:r>
            <a:r>
              <a:rPr lang="en-US" sz="2700" dirty="0" smtClean="0"/>
              <a:t>RST 8–9</a:t>
            </a:r>
            <a:endParaRPr lang="tr-TR" sz="2700" dirty="0" smtClean="0"/>
          </a:p>
          <a:p>
            <a:pPr eaLnBrk="1" hangingPunct="1">
              <a:buNone/>
            </a:pPr>
            <a:r>
              <a:rPr lang="en-US" sz="2700" dirty="0" smtClean="0"/>
              <a:t>NUCLEOT</a:t>
            </a:r>
            <a:r>
              <a:rPr lang="tr-TR" sz="2700" dirty="0" smtClean="0"/>
              <a:t>I</a:t>
            </a:r>
            <a:r>
              <a:rPr lang="en-US" sz="2700" dirty="0" smtClean="0"/>
              <a:t>DES,</a:t>
            </a:r>
            <a:endParaRPr lang="tr-TR" sz="2700" dirty="0" smtClean="0"/>
          </a:p>
          <a:p>
            <a:pPr>
              <a:buNone/>
            </a:pPr>
            <a:r>
              <a:rPr lang="en-US" sz="2700" dirty="0" smtClean="0"/>
              <a:t>S</a:t>
            </a:r>
            <a:r>
              <a:rPr lang="tr-TR" sz="2700" dirty="0" smtClean="0"/>
              <a:t>I</a:t>
            </a:r>
            <a:r>
              <a:rPr lang="en-US" sz="2700" dirty="0" smtClean="0"/>
              <a:t>GMA (</a:t>
            </a:r>
            <a:r>
              <a:rPr lang="el-GR" sz="2400" dirty="0" smtClean="0">
                <a:cs typeface="Arial"/>
              </a:rPr>
              <a:t>σ</a:t>
            </a:r>
            <a:r>
              <a:rPr lang="en-US" sz="2700" dirty="0" smtClean="0"/>
              <a:t>)</a:t>
            </a:r>
            <a:endParaRPr lang="tr-TR" sz="2700" dirty="0" smtClean="0"/>
          </a:p>
          <a:p>
            <a:pPr eaLnBrk="1" hangingPunct="1">
              <a:buNone/>
            </a:pPr>
            <a:r>
              <a:rPr lang="en-US" sz="2700" dirty="0" smtClean="0"/>
              <a:t>D</a:t>
            </a:r>
            <a:r>
              <a:rPr lang="tr-TR" sz="2700" dirty="0" smtClean="0"/>
              <a:t>I</a:t>
            </a:r>
            <a:r>
              <a:rPr lang="en-US" sz="2700" dirty="0" smtClean="0"/>
              <a:t>SSOC</a:t>
            </a:r>
            <a:r>
              <a:rPr lang="tr-TR" sz="2700" dirty="0" smtClean="0"/>
              <a:t>I</a:t>
            </a:r>
            <a:r>
              <a:rPr lang="en-US" sz="2700" dirty="0" smtClean="0"/>
              <a:t>ATES AND</a:t>
            </a:r>
            <a:endParaRPr lang="tr-TR" sz="2700" dirty="0" smtClean="0"/>
          </a:p>
          <a:p>
            <a:pPr eaLnBrk="1" hangingPunct="1">
              <a:buNone/>
            </a:pPr>
            <a:r>
              <a:rPr lang="en-US" sz="2700" dirty="0" smtClean="0"/>
              <a:t>ELONGAT</a:t>
            </a:r>
            <a:r>
              <a:rPr lang="tr-TR" sz="2700" dirty="0" smtClean="0"/>
              <a:t>I</a:t>
            </a:r>
            <a:r>
              <a:rPr lang="en-US" sz="2700" dirty="0" smtClean="0"/>
              <a:t>ON</a:t>
            </a:r>
            <a:endParaRPr lang="tr-TR" sz="2700" dirty="0" smtClean="0"/>
          </a:p>
          <a:p>
            <a:pPr eaLnBrk="1" hangingPunct="1">
              <a:buNone/>
            </a:pPr>
            <a:r>
              <a:rPr lang="en-US" sz="2700" dirty="0" smtClean="0"/>
              <a:t>PROCEEDS W</a:t>
            </a:r>
            <a:r>
              <a:rPr lang="tr-TR" sz="2700" dirty="0" smtClean="0"/>
              <a:t>I</a:t>
            </a:r>
            <a:r>
              <a:rPr lang="en-US" sz="2700" dirty="0" smtClean="0"/>
              <a:t>TH</a:t>
            </a:r>
            <a:endParaRPr lang="tr-TR" sz="2700" dirty="0" smtClean="0"/>
          </a:p>
          <a:p>
            <a:pPr eaLnBrk="1" hangingPunct="1">
              <a:buNone/>
            </a:pPr>
            <a:r>
              <a:rPr lang="en-US" sz="2700" dirty="0" smtClean="0"/>
              <a:t>THE CORE ENZYME</a:t>
            </a:r>
          </a:p>
        </p:txBody>
      </p:sp>
      <p:pic>
        <p:nvPicPr>
          <p:cNvPr id="16388" name="Picture 11" descr="14_09Figure0-L.jpg                                             0029F499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 b="3548"/>
          <a:stretch>
            <a:fillRect/>
          </a:stretch>
        </p:blipFill>
        <p:spPr bwMode="auto">
          <a:xfrm>
            <a:off x="3657600" y="381000"/>
            <a:ext cx="5353050" cy="617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idx="1"/>
          </p:nvPr>
        </p:nvSpPr>
        <p:spPr>
          <a:xfrm>
            <a:off x="539552" y="620688"/>
            <a:ext cx="8064896" cy="5642992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GENET</a:t>
            </a:r>
            <a:r>
              <a:rPr lang="tr-TR" b="1" dirty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C CODE 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S:</a:t>
            </a:r>
            <a:endParaRPr lang="tr-TR" b="1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endParaRPr lang="tr-TR" sz="1000" b="1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1.</a:t>
            </a:r>
            <a:r>
              <a:rPr lang="tr-TR" sz="2800" dirty="0" smtClean="0"/>
              <a:t> W</a:t>
            </a:r>
            <a:r>
              <a:rPr lang="en-US" sz="2800" dirty="0" smtClean="0"/>
              <a:t>R</a:t>
            </a:r>
            <a:r>
              <a:rPr lang="tr-TR" sz="2800" dirty="0" smtClean="0"/>
              <a:t>I</a:t>
            </a:r>
            <a:r>
              <a:rPr lang="en-US" sz="2800" dirty="0" smtClean="0"/>
              <a:t>TTEN </a:t>
            </a:r>
            <a:r>
              <a:rPr lang="tr-TR" sz="2800" dirty="0"/>
              <a:t>I</a:t>
            </a:r>
            <a:r>
              <a:rPr lang="en-US" sz="2800" dirty="0" smtClean="0"/>
              <a:t>N L</a:t>
            </a:r>
            <a:r>
              <a:rPr lang="tr-TR" sz="2800" dirty="0" smtClean="0"/>
              <a:t>I</a:t>
            </a:r>
            <a:r>
              <a:rPr lang="en-US" sz="2800" dirty="0" smtClean="0"/>
              <a:t>NEAR FORM</a:t>
            </a:r>
            <a:endParaRPr lang="tr-TR" sz="2800" dirty="0" smtClean="0"/>
          </a:p>
          <a:p>
            <a:pPr eaLnBrk="1" hangingPunct="1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2.</a:t>
            </a:r>
            <a:r>
              <a:rPr lang="tr-TR" sz="2800" dirty="0" smtClean="0"/>
              <a:t> </a:t>
            </a:r>
            <a:r>
              <a:rPr lang="en-US" sz="2800" dirty="0" smtClean="0"/>
              <a:t>RNA DER</a:t>
            </a:r>
            <a:r>
              <a:rPr lang="tr-TR" sz="2800" dirty="0" smtClean="0"/>
              <a:t>I</a:t>
            </a:r>
            <a:r>
              <a:rPr lang="en-US" sz="2800" dirty="0" smtClean="0"/>
              <a:t>VED FROM COMPLEMENTARY</a:t>
            </a:r>
            <a:r>
              <a:rPr lang="tr-TR" sz="2800" dirty="0" smtClean="0"/>
              <a:t> </a:t>
            </a:r>
            <a:r>
              <a:rPr lang="en-US" sz="2800" dirty="0" smtClean="0"/>
              <a:t>BASES </a:t>
            </a:r>
            <a:r>
              <a:rPr lang="tr-TR" sz="2800" dirty="0" smtClean="0"/>
              <a:t>I</a:t>
            </a:r>
            <a:r>
              <a:rPr lang="en-US" sz="2800" dirty="0" smtClean="0"/>
              <a:t>N DNA</a:t>
            </a:r>
            <a:endParaRPr lang="tr-TR" sz="2800" dirty="0" smtClean="0"/>
          </a:p>
          <a:p>
            <a:pPr eaLnBrk="1" hangingPunct="1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3.</a:t>
            </a:r>
            <a:r>
              <a:rPr lang="tr-TR" sz="2800" dirty="0" smtClean="0"/>
              <a:t> </a:t>
            </a:r>
            <a:r>
              <a:rPr lang="en-US" sz="2800" dirty="0" smtClean="0"/>
              <a:t>IN </a:t>
            </a:r>
            <a:r>
              <a:rPr lang="tr-TR" sz="2800" dirty="0" smtClean="0"/>
              <a:t>m</a:t>
            </a:r>
            <a:r>
              <a:rPr lang="en-US" sz="2800" dirty="0" smtClean="0"/>
              <a:t>RNA, </a:t>
            </a:r>
            <a:r>
              <a:rPr lang="en-US" sz="2800" b="1" dirty="0" smtClean="0">
                <a:solidFill>
                  <a:srgbClr val="0000CC"/>
                </a:solidFill>
              </a:rPr>
              <a:t>TR</a:t>
            </a:r>
            <a:r>
              <a:rPr lang="tr-TR" sz="2800" b="1" dirty="0">
                <a:solidFill>
                  <a:srgbClr val="0000CC"/>
                </a:solidFill>
              </a:rPr>
              <a:t>I</a:t>
            </a:r>
            <a:r>
              <a:rPr lang="en-US" sz="2800" b="1" dirty="0" smtClean="0">
                <a:solidFill>
                  <a:srgbClr val="0000CC"/>
                </a:solidFill>
              </a:rPr>
              <a:t>PLET CODONS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smtClean="0"/>
              <a:t>SPEC</a:t>
            </a:r>
            <a:r>
              <a:rPr lang="tr-TR" sz="2800" dirty="0" smtClean="0"/>
              <a:t>I</a:t>
            </a:r>
            <a:r>
              <a:rPr lang="en-US" sz="2800" dirty="0" smtClean="0"/>
              <a:t>FY 1</a:t>
            </a:r>
            <a:r>
              <a:rPr lang="tr-TR" sz="2800" dirty="0" smtClean="0"/>
              <a:t> </a:t>
            </a:r>
            <a:r>
              <a:rPr lang="en-US" sz="2800" dirty="0" smtClean="0"/>
              <a:t>AM</a:t>
            </a:r>
            <a:r>
              <a:rPr lang="tr-TR" sz="2800" dirty="0" smtClean="0"/>
              <a:t>I</a:t>
            </a:r>
            <a:r>
              <a:rPr lang="en-US" sz="2800" dirty="0" smtClean="0"/>
              <a:t>NO AC</a:t>
            </a:r>
            <a:r>
              <a:rPr lang="tr-TR" sz="2800" dirty="0" smtClean="0"/>
              <a:t>I</a:t>
            </a:r>
            <a:r>
              <a:rPr lang="en-US" sz="2800" dirty="0" smtClean="0"/>
              <a:t>D</a:t>
            </a:r>
            <a:endParaRPr lang="tr-TR" sz="2800" dirty="0" smtClean="0"/>
          </a:p>
          <a:p>
            <a:pPr eaLnBrk="1" hangingPunct="1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4. </a:t>
            </a:r>
            <a:r>
              <a:rPr lang="tr-TR" sz="2800" dirty="0" smtClean="0"/>
              <a:t>C</a:t>
            </a:r>
            <a:r>
              <a:rPr lang="en-US" sz="2800" dirty="0" smtClean="0"/>
              <a:t>ODE CONTA</a:t>
            </a:r>
            <a:r>
              <a:rPr lang="tr-TR" sz="2800" dirty="0" smtClean="0"/>
              <a:t>I</a:t>
            </a:r>
            <a:r>
              <a:rPr lang="en-US" sz="2800" dirty="0" smtClean="0"/>
              <a:t>NS “START” AND “STOP”</a:t>
            </a:r>
            <a:r>
              <a:rPr lang="tr-TR" sz="2800" dirty="0" smtClean="0"/>
              <a:t> S</a:t>
            </a:r>
            <a:r>
              <a:rPr lang="tr-TR" sz="2800" dirty="0"/>
              <a:t>I</a:t>
            </a:r>
            <a:r>
              <a:rPr lang="en-US" sz="2800" dirty="0" smtClean="0"/>
              <a:t>GNALS</a:t>
            </a:r>
            <a:endParaRPr lang="tr-TR" sz="2800" dirty="0" smtClean="0"/>
          </a:p>
          <a:p>
            <a:pPr eaLnBrk="1" hangingPunct="1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5.</a:t>
            </a:r>
            <a:r>
              <a:rPr lang="tr-TR" sz="2800" dirty="0" smtClean="0"/>
              <a:t> U</a:t>
            </a:r>
            <a:r>
              <a:rPr lang="en-US" sz="2800" dirty="0" smtClean="0"/>
              <a:t>NAMB</a:t>
            </a:r>
            <a:r>
              <a:rPr lang="tr-TR" sz="2800" dirty="0" smtClean="0"/>
              <a:t>I</a:t>
            </a:r>
            <a:r>
              <a:rPr lang="en-US" sz="2800" dirty="0" smtClean="0"/>
              <a:t>GUOUS</a:t>
            </a:r>
            <a:r>
              <a:rPr lang="tr-TR" sz="2800" dirty="0" smtClean="0"/>
              <a:t>- EACH TRIPLET SPECIFIES ONLY A SINGLE AMINO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500" dirty="0" smtClean="0"/>
              <a:t>THE ENZYME TRAVERSES THE ENT</a:t>
            </a:r>
            <a:r>
              <a:rPr lang="tr-TR" sz="2500" dirty="0" smtClean="0"/>
              <a:t>I</a:t>
            </a:r>
            <a:r>
              <a:rPr lang="en-US" sz="2500" dirty="0" smtClean="0"/>
              <a:t>RE GENE</a:t>
            </a:r>
            <a:endParaRPr lang="tr-TR" sz="2500" dirty="0" smtClean="0"/>
          </a:p>
          <a:p>
            <a:pPr>
              <a:buNone/>
            </a:pPr>
            <a:r>
              <a:rPr lang="en-US" sz="2500" dirty="0" smtClean="0"/>
              <a:t>UNT</a:t>
            </a:r>
            <a:r>
              <a:rPr lang="tr-TR" sz="2500" dirty="0" smtClean="0"/>
              <a:t>I</a:t>
            </a:r>
            <a:r>
              <a:rPr lang="en-US" sz="2500" dirty="0" smtClean="0"/>
              <a:t>L </a:t>
            </a:r>
            <a:r>
              <a:rPr lang="tr-TR" sz="2500" dirty="0" smtClean="0"/>
              <a:t>IT</a:t>
            </a:r>
            <a:r>
              <a:rPr lang="en-US" sz="2500" dirty="0" smtClean="0"/>
              <a:t> ENCOUNTERS</a:t>
            </a:r>
            <a:r>
              <a:rPr lang="tr-TR" sz="2500" dirty="0" smtClean="0"/>
              <a:t> </a:t>
            </a:r>
            <a:r>
              <a:rPr lang="en-US" sz="2500" dirty="0" smtClean="0"/>
              <a:t>A SPEC</a:t>
            </a:r>
            <a:r>
              <a:rPr lang="tr-TR" sz="2500" dirty="0" smtClean="0"/>
              <a:t>I</a:t>
            </a:r>
            <a:r>
              <a:rPr lang="en-US" sz="2500" dirty="0" smtClean="0"/>
              <a:t>F</a:t>
            </a:r>
            <a:r>
              <a:rPr lang="tr-TR" sz="2500" dirty="0" smtClean="0"/>
              <a:t>I</a:t>
            </a:r>
            <a:r>
              <a:rPr lang="en-US" sz="2500" dirty="0" smtClean="0"/>
              <a:t>C</a:t>
            </a:r>
            <a:r>
              <a:rPr lang="tr-TR" sz="2500" dirty="0" smtClean="0"/>
              <a:t> </a:t>
            </a:r>
            <a:r>
              <a:rPr lang="en-US" sz="2500" dirty="0" smtClean="0"/>
              <a:t>NUCLEOT</a:t>
            </a:r>
            <a:r>
              <a:rPr lang="tr-TR" sz="2500" dirty="0" smtClean="0"/>
              <a:t>I</a:t>
            </a:r>
            <a:r>
              <a:rPr lang="en-US" sz="2500" dirty="0" smtClean="0"/>
              <a:t>DE</a:t>
            </a:r>
            <a:endParaRPr lang="tr-TR" sz="2500" dirty="0" smtClean="0"/>
          </a:p>
          <a:p>
            <a:pPr>
              <a:buNone/>
            </a:pPr>
            <a:r>
              <a:rPr lang="en-US" sz="2500" dirty="0" smtClean="0"/>
              <a:t>SEQUENCE THAT</a:t>
            </a:r>
            <a:r>
              <a:rPr lang="tr-TR" sz="2500" dirty="0" smtClean="0"/>
              <a:t> </a:t>
            </a:r>
            <a:r>
              <a:rPr lang="en-US" sz="2500" dirty="0" smtClean="0"/>
              <a:t>ACTS AS A</a:t>
            </a:r>
            <a:r>
              <a:rPr lang="tr-TR" sz="2500" dirty="0" smtClean="0"/>
              <a:t> </a:t>
            </a:r>
            <a:r>
              <a:rPr lang="en-US" sz="2500" dirty="0" smtClean="0"/>
              <a:t>TER</a:t>
            </a:r>
            <a:r>
              <a:rPr lang="tr-TR" sz="2500" dirty="0" smtClean="0"/>
              <a:t>MI</a:t>
            </a:r>
            <a:r>
              <a:rPr lang="en-US" sz="2500" dirty="0" smtClean="0"/>
              <a:t>NAT</a:t>
            </a:r>
            <a:r>
              <a:rPr lang="tr-TR" sz="2500" dirty="0" smtClean="0"/>
              <a:t>I</a:t>
            </a:r>
            <a:r>
              <a:rPr lang="en-US" sz="2500" dirty="0" smtClean="0"/>
              <a:t>ON</a:t>
            </a:r>
            <a:r>
              <a:rPr lang="tr-TR" sz="2500" dirty="0" smtClean="0"/>
              <a:t> </a:t>
            </a:r>
            <a:r>
              <a:rPr lang="en-US" sz="2500" dirty="0" smtClean="0"/>
              <a:t>S</a:t>
            </a:r>
            <a:r>
              <a:rPr lang="tr-TR" sz="2500" dirty="0" smtClean="0"/>
              <a:t>I</a:t>
            </a:r>
            <a:r>
              <a:rPr lang="en-US" sz="2500" dirty="0" smtClean="0"/>
              <a:t>GNAL</a:t>
            </a:r>
            <a:endParaRPr lang="tr-TR" sz="2500" dirty="0" smtClean="0"/>
          </a:p>
          <a:p>
            <a:pPr>
              <a:buNone/>
            </a:pPr>
            <a:r>
              <a:rPr lang="tr-TR" sz="2500" dirty="0" smtClean="0"/>
              <a:t>(</a:t>
            </a:r>
            <a:r>
              <a:rPr lang="en-US" sz="2500" dirty="0" smtClean="0"/>
              <a:t>40</a:t>
            </a:r>
            <a:r>
              <a:rPr lang="tr-TR" sz="2500" dirty="0" smtClean="0"/>
              <a:t> </a:t>
            </a:r>
            <a:r>
              <a:rPr lang="tr-TR" sz="2500" dirty="0" err="1" smtClean="0"/>
              <a:t>bp</a:t>
            </a:r>
            <a:r>
              <a:rPr lang="tr-TR" sz="2500" dirty="0" smtClean="0"/>
              <a:t> LONG)</a:t>
            </a:r>
          </a:p>
          <a:p>
            <a:pPr>
              <a:buNone/>
            </a:pPr>
            <a:endParaRPr lang="tr-TR" sz="1000" dirty="0" smtClean="0"/>
          </a:p>
          <a:p>
            <a:pPr>
              <a:buNone/>
            </a:pPr>
            <a:r>
              <a:rPr lang="en-US" sz="2500" dirty="0" smtClean="0"/>
              <a:t>THE UN</a:t>
            </a:r>
            <a:r>
              <a:rPr lang="tr-TR" sz="2500" dirty="0" smtClean="0"/>
              <a:t>I</a:t>
            </a:r>
            <a:r>
              <a:rPr lang="en-US" sz="2500" dirty="0" smtClean="0"/>
              <a:t>QUE SEQUENCE OF NUCLEOT</a:t>
            </a:r>
            <a:r>
              <a:rPr lang="tr-TR" sz="2500" dirty="0" smtClean="0"/>
              <a:t>I</a:t>
            </a:r>
            <a:r>
              <a:rPr lang="en-US" sz="2500" dirty="0" smtClean="0"/>
              <a:t>DES </a:t>
            </a:r>
            <a:r>
              <a:rPr lang="tr-TR" sz="2500" dirty="0" smtClean="0"/>
              <a:t>I</a:t>
            </a:r>
            <a:r>
              <a:rPr lang="en-US" sz="2500" dirty="0" smtClean="0"/>
              <a:t>N TH</a:t>
            </a:r>
            <a:r>
              <a:rPr lang="tr-TR" sz="2500" dirty="0" smtClean="0"/>
              <a:t>I</a:t>
            </a:r>
            <a:r>
              <a:rPr lang="en-US" sz="2500" dirty="0" smtClean="0"/>
              <a:t>S</a:t>
            </a:r>
            <a:endParaRPr lang="tr-TR" sz="2500" dirty="0" smtClean="0"/>
          </a:p>
          <a:p>
            <a:pPr>
              <a:buNone/>
            </a:pPr>
            <a:r>
              <a:rPr lang="en-US" sz="2500" dirty="0" smtClean="0"/>
              <a:t>TERM</a:t>
            </a:r>
            <a:r>
              <a:rPr lang="tr-TR" sz="2500" dirty="0" smtClean="0"/>
              <a:t>I</a:t>
            </a:r>
            <a:r>
              <a:rPr lang="en-US" sz="2500" dirty="0" smtClean="0"/>
              <a:t>NAT</a:t>
            </a:r>
            <a:r>
              <a:rPr lang="tr-TR" sz="2500" dirty="0" smtClean="0"/>
              <a:t>I</a:t>
            </a:r>
            <a:r>
              <a:rPr lang="en-US" sz="2500" dirty="0" smtClean="0"/>
              <a:t>ON REG</a:t>
            </a:r>
            <a:r>
              <a:rPr lang="tr-TR" sz="2500" dirty="0" smtClean="0"/>
              <a:t>I</a:t>
            </a:r>
            <a:r>
              <a:rPr lang="en-US" sz="2500" dirty="0" smtClean="0"/>
              <a:t>ON</a:t>
            </a:r>
            <a:r>
              <a:rPr lang="tr-TR" sz="2500" dirty="0" smtClean="0"/>
              <a:t> </a:t>
            </a:r>
            <a:r>
              <a:rPr lang="en-US" sz="2500" dirty="0" smtClean="0"/>
              <a:t>CAUSES THE NEWLY</a:t>
            </a:r>
            <a:endParaRPr lang="tr-TR" sz="2500" dirty="0" smtClean="0"/>
          </a:p>
          <a:p>
            <a:pPr>
              <a:buNone/>
            </a:pPr>
            <a:r>
              <a:rPr lang="en-US" sz="2500" dirty="0" smtClean="0"/>
              <a:t>FORMED</a:t>
            </a:r>
            <a:r>
              <a:rPr lang="tr-TR" sz="2500" dirty="0" smtClean="0"/>
              <a:t> </a:t>
            </a:r>
            <a:r>
              <a:rPr lang="en-US" sz="2500" dirty="0" smtClean="0"/>
              <a:t>TRANSCR</a:t>
            </a:r>
            <a:r>
              <a:rPr lang="tr-TR" sz="2500" dirty="0" smtClean="0"/>
              <a:t>I</a:t>
            </a:r>
            <a:r>
              <a:rPr lang="en-US" sz="2500" dirty="0" smtClean="0"/>
              <a:t>PT TO FOLD BACK ON </a:t>
            </a:r>
            <a:r>
              <a:rPr lang="tr-TR" sz="2500" dirty="0" smtClean="0"/>
              <a:t>I</a:t>
            </a:r>
            <a:r>
              <a:rPr lang="en-US" sz="2500" dirty="0" smtClean="0"/>
              <a:t>TSELF,</a:t>
            </a:r>
            <a:endParaRPr lang="tr-TR" sz="2500" dirty="0" smtClean="0"/>
          </a:p>
          <a:p>
            <a:pPr>
              <a:buNone/>
            </a:pPr>
            <a:r>
              <a:rPr lang="en-US" sz="2500" dirty="0" smtClean="0"/>
              <a:t>FORM</a:t>
            </a:r>
            <a:r>
              <a:rPr lang="tr-TR" sz="2500" dirty="0" smtClean="0"/>
              <a:t>I</a:t>
            </a:r>
            <a:r>
              <a:rPr lang="en-US" sz="2500" dirty="0" smtClean="0"/>
              <a:t>NG</a:t>
            </a:r>
            <a:r>
              <a:rPr lang="tr-TR" sz="2500" dirty="0" smtClean="0"/>
              <a:t> </a:t>
            </a:r>
            <a:r>
              <a:rPr lang="en-US" sz="2500" dirty="0" smtClean="0"/>
              <a:t>A </a:t>
            </a:r>
            <a:r>
              <a:rPr lang="en-US" sz="2500" b="1" dirty="0" smtClean="0">
                <a:solidFill>
                  <a:srgbClr val="FF0000"/>
                </a:solidFill>
              </a:rPr>
              <a:t>HA</a:t>
            </a:r>
            <a:r>
              <a:rPr lang="tr-TR" sz="2500" b="1" dirty="0" smtClean="0">
                <a:solidFill>
                  <a:srgbClr val="FF0000"/>
                </a:solidFill>
              </a:rPr>
              <a:t>I</a:t>
            </a:r>
            <a:r>
              <a:rPr lang="en-US" sz="2500" b="1" dirty="0" smtClean="0">
                <a:solidFill>
                  <a:srgbClr val="FF0000"/>
                </a:solidFill>
              </a:rPr>
              <a:t>RP</a:t>
            </a:r>
            <a:r>
              <a:rPr lang="tr-TR" sz="2500" b="1" dirty="0" smtClean="0">
                <a:solidFill>
                  <a:srgbClr val="FF0000"/>
                </a:solidFill>
              </a:rPr>
              <a:t>I</a:t>
            </a:r>
            <a:r>
              <a:rPr lang="en-US" sz="2500" b="1" dirty="0" smtClean="0">
                <a:solidFill>
                  <a:srgbClr val="FF0000"/>
                </a:solidFill>
              </a:rPr>
              <a:t>N SECONDARY STRUCTURE</a:t>
            </a:r>
            <a:r>
              <a:rPr lang="en-US" sz="2500" b="1" dirty="0" smtClean="0"/>
              <a:t>,</a:t>
            </a:r>
            <a:endParaRPr lang="tr-TR" sz="2500" b="1" dirty="0" smtClean="0"/>
          </a:p>
          <a:p>
            <a:pPr>
              <a:buNone/>
            </a:pPr>
            <a:r>
              <a:rPr lang="en-US" sz="2500" dirty="0" smtClean="0"/>
              <a:t>HELD</a:t>
            </a:r>
            <a:r>
              <a:rPr lang="tr-TR" sz="2500" dirty="0" smtClean="0"/>
              <a:t> </a:t>
            </a:r>
            <a:r>
              <a:rPr lang="en-US" sz="2500" dirty="0" smtClean="0"/>
              <a:t>TOGETHER BY</a:t>
            </a:r>
            <a:r>
              <a:rPr lang="tr-TR" sz="2500" dirty="0" smtClean="0"/>
              <a:t> </a:t>
            </a:r>
            <a:r>
              <a:rPr lang="en-US" sz="2500" dirty="0" smtClean="0"/>
              <a:t>HYDROGEN BONDS</a:t>
            </a:r>
            <a:endParaRPr lang="tr-TR" sz="2500" dirty="0" smtClean="0"/>
          </a:p>
          <a:p>
            <a:pPr>
              <a:buNone/>
            </a:pPr>
            <a:endParaRPr lang="tr-TR" sz="1000" dirty="0" smtClean="0"/>
          </a:p>
          <a:p>
            <a:pPr>
              <a:buNone/>
            </a:pPr>
            <a:r>
              <a:rPr lang="en-US" sz="2500" dirty="0" smtClean="0"/>
              <a:t>IN SOME CASES, TERM</a:t>
            </a:r>
            <a:r>
              <a:rPr lang="tr-TR" sz="2500" dirty="0" smtClean="0"/>
              <a:t>I</a:t>
            </a:r>
            <a:r>
              <a:rPr lang="en-US" sz="2500" dirty="0" smtClean="0"/>
              <a:t>NAT</a:t>
            </a:r>
            <a:r>
              <a:rPr lang="tr-TR" sz="2500" dirty="0" smtClean="0"/>
              <a:t>I</a:t>
            </a:r>
            <a:r>
              <a:rPr lang="en-US" sz="2500" dirty="0" smtClean="0"/>
              <a:t>ON DEPENDS ON</a:t>
            </a:r>
            <a:endParaRPr lang="tr-TR" sz="2500" dirty="0" smtClean="0"/>
          </a:p>
          <a:p>
            <a:pPr>
              <a:buNone/>
            </a:pPr>
            <a:r>
              <a:rPr lang="en-US" sz="2500" dirty="0" smtClean="0"/>
              <a:t>THE RHO (</a:t>
            </a:r>
            <a:r>
              <a:rPr lang="en-US" sz="2500" dirty="0" smtClean="0">
                <a:sym typeface="Symbol" pitchFamily="18" charset="2"/>
              </a:rPr>
              <a:t></a:t>
            </a:r>
            <a:r>
              <a:rPr lang="en-US" sz="2500" dirty="0" smtClean="0"/>
              <a:t>)</a:t>
            </a:r>
            <a:r>
              <a:rPr lang="tr-TR" sz="2500" dirty="0" smtClean="0"/>
              <a:t> </a:t>
            </a:r>
            <a:r>
              <a:rPr lang="en-US" sz="2500" dirty="0" smtClean="0"/>
              <a:t>TERM</a:t>
            </a:r>
            <a:r>
              <a:rPr lang="tr-TR" sz="2500" dirty="0" smtClean="0"/>
              <a:t>I</a:t>
            </a:r>
            <a:r>
              <a:rPr lang="en-US" sz="2500" dirty="0" smtClean="0"/>
              <a:t>NAT</a:t>
            </a:r>
            <a:r>
              <a:rPr lang="tr-TR" sz="2500" dirty="0" smtClean="0"/>
              <a:t>I</a:t>
            </a:r>
            <a:r>
              <a:rPr lang="en-US" sz="2500" dirty="0" smtClean="0"/>
              <a:t>ON FACTOR</a:t>
            </a:r>
          </a:p>
          <a:p>
            <a:pPr>
              <a:buNone/>
            </a:pPr>
            <a:endParaRPr lang="tr-TR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99592" y="332656"/>
            <a:ext cx="7128792" cy="5990456"/>
            <a:chOff x="2508" y="0"/>
            <a:chExt cx="3348" cy="4662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6" y="0"/>
              <a:ext cx="3204" cy="3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2508" y="3024"/>
              <a:ext cx="3348" cy="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tr-TR" smtClean="0"/>
          </a:p>
        </p:txBody>
      </p:sp>
      <p:pic>
        <p:nvPicPr>
          <p:cNvPr id="28676" name="Picture 4" descr="8883n31_08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77724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46413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THE SYNTHES</a:t>
            </a:r>
            <a:r>
              <a:rPr lang="tr-TR" sz="2600" dirty="0" smtClean="0"/>
              <a:t>I</a:t>
            </a:r>
            <a:r>
              <a:rPr lang="en-US" sz="2600" dirty="0" smtClean="0"/>
              <a:t>ZED RNA MOLECULE </a:t>
            </a:r>
            <a:r>
              <a:rPr lang="tr-TR" sz="2600" dirty="0" smtClean="0"/>
              <a:t>I</a:t>
            </a:r>
            <a:r>
              <a:rPr lang="en-US" sz="2600" dirty="0" smtClean="0"/>
              <a:t>S</a:t>
            </a:r>
            <a:r>
              <a:rPr lang="tr-TR" sz="2600" dirty="0" smtClean="0"/>
              <a:t> </a:t>
            </a:r>
            <a:r>
              <a:rPr lang="en-US" sz="2600" dirty="0" smtClean="0"/>
              <a:t>PREC</a:t>
            </a:r>
            <a:r>
              <a:rPr lang="tr-TR" sz="2600" dirty="0" smtClean="0"/>
              <a:t>I</a:t>
            </a:r>
            <a:r>
              <a:rPr lang="en-US" sz="2600" dirty="0" smtClean="0"/>
              <a:t>SELY</a:t>
            </a:r>
            <a:endParaRPr lang="tr-TR" sz="2600" dirty="0" smtClean="0"/>
          </a:p>
          <a:p>
            <a:pPr>
              <a:buNone/>
            </a:pPr>
            <a:r>
              <a:rPr lang="en-US" sz="2600" dirty="0" smtClean="0"/>
              <a:t>COMPLEMENTARY</a:t>
            </a:r>
            <a:r>
              <a:rPr lang="tr-TR" sz="2600" dirty="0" smtClean="0"/>
              <a:t> </a:t>
            </a:r>
            <a:r>
              <a:rPr lang="en-US" sz="2600" dirty="0" smtClean="0"/>
              <a:t>TO THE DNA</a:t>
            </a:r>
            <a:r>
              <a:rPr lang="tr-TR" sz="2600" dirty="0" smtClean="0"/>
              <a:t> </a:t>
            </a:r>
            <a:r>
              <a:rPr lang="en-US" sz="2600" dirty="0" smtClean="0"/>
              <a:t>SEQUENCE OF</a:t>
            </a:r>
            <a:endParaRPr lang="tr-TR" sz="2600" dirty="0" smtClean="0"/>
          </a:p>
          <a:p>
            <a:pPr>
              <a:buNone/>
            </a:pPr>
            <a:r>
              <a:rPr lang="en-US" sz="2600" dirty="0" smtClean="0"/>
              <a:t>THE TEMPLATE STRAND OF THE</a:t>
            </a:r>
            <a:r>
              <a:rPr lang="tr-TR" sz="2600" dirty="0" smtClean="0"/>
              <a:t> </a:t>
            </a:r>
            <a:r>
              <a:rPr lang="en-US" sz="2600" dirty="0" smtClean="0"/>
              <a:t>GENE</a:t>
            </a:r>
            <a:endParaRPr lang="tr-TR" sz="2600" dirty="0" smtClean="0"/>
          </a:p>
          <a:p>
            <a:pPr>
              <a:buNone/>
            </a:pPr>
            <a:endParaRPr lang="tr-TR" sz="2600" dirty="0" smtClean="0"/>
          </a:p>
          <a:p>
            <a:pPr>
              <a:buNone/>
            </a:pPr>
            <a:r>
              <a:rPr lang="en-US" sz="2600" dirty="0" smtClean="0"/>
              <a:t>WHEREVER</a:t>
            </a:r>
            <a:r>
              <a:rPr lang="tr-TR" sz="2600" dirty="0" smtClean="0"/>
              <a:t> </a:t>
            </a:r>
            <a:r>
              <a:rPr lang="en-US" sz="2600" dirty="0" smtClean="0"/>
              <a:t>AN </a:t>
            </a:r>
            <a:r>
              <a:rPr lang="en-US" sz="2600" b="1" dirty="0" smtClean="0">
                <a:solidFill>
                  <a:srgbClr val="00B0F0"/>
                </a:solidFill>
              </a:rPr>
              <a:t>A, T, C, </a:t>
            </a:r>
            <a:r>
              <a:rPr lang="en-US" sz="2600" dirty="0" smtClean="0"/>
              <a:t>OR</a:t>
            </a:r>
            <a:r>
              <a:rPr lang="en-US" sz="2600" b="1" dirty="0" smtClean="0">
                <a:solidFill>
                  <a:srgbClr val="00B0F0"/>
                </a:solidFill>
              </a:rPr>
              <a:t> G </a:t>
            </a:r>
            <a:r>
              <a:rPr lang="en-US" sz="2600" dirty="0" smtClean="0"/>
              <a:t>RES</a:t>
            </a:r>
            <a:r>
              <a:rPr lang="tr-TR" sz="2600" dirty="0" smtClean="0"/>
              <a:t>I</a:t>
            </a:r>
            <a:r>
              <a:rPr lang="en-US" sz="2600" dirty="0" smtClean="0"/>
              <a:t>DUE WAS</a:t>
            </a:r>
            <a:endParaRPr lang="tr-TR" sz="2600" dirty="0" smtClean="0"/>
          </a:p>
          <a:p>
            <a:pPr>
              <a:buNone/>
            </a:pPr>
            <a:r>
              <a:rPr lang="en-US" sz="2600" dirty="0" smtClean="0"/>
              <a:t>ENCOUNTERED THERE, A CORRESPOND</a:t>
            </a:r>
            <a:r>
              <a:rPr lang="tr-TR" sz="2600" dirty="0" smtClean="0"/>
              <a:t>I</a:t>
            </a:r>
            <a:r>
              <a:rPr lang="en-US" sz="2600" dirty="0" smtClean="0"/>
              <a:t>NG</a:t>
            </a:r>
          </a:p>
          <a:p>
            <a:pPr>
              <a:buNone/>
            </a:pPr>
            <a:r>
              <a:rPr lang="en-US" sz="2600" b="1" dirty="0" smtClean="0">
                <a:solidFill>
                  <a:srgbClr val="FFC000"/>
                </a:solidFill>
              </a:rPr>
              <a:t>U, A, G, </a:t>
            </a:r>
            <a:r>
              <a:rPr lang="en-US" sz="2600" dirty="0" smtClean="0"/>
              <a:t>OR</a:t>
            </a:r>
            <a:r>
              <a:rPr lang="en-US" sz="2600" b="1" dirty="0" smtClean="0">
                <a:solidFill>
                  <a:srgbClr val="FFC000"/>
                </a:solidFill>
              </a:rPr>
              <a:t> C </a:t>
            </a:r>
            <a:r>
              <a:rPr lang="en-US" sz="2600" dirty="0" smtClean="0"/>
              <a:t>RES</a:t>
            </a:r>
            <a:r>
              <a:rPr lang="tr-TR" sz="2600" dirty="0" smtClean="0"/>
              <a:t>I</a:t>
            </a:r>
            <a:r>
              <a:rPr lang="en-US" sz="2600" dirty="0" smtClean="0"/>
              <a:t>DUE, RESPECT</a:t>
            </a:r>
            <a:r>
              <a:rPr lang="tr-TR" sz="2600" dirty="0" smtClean="0"/>
              <a:t>I</a:t>
            </a:r>
            <a:r>
              <a:rPr lang="en-US" sz="2600" dirty="0" smtClean="0"/>
              <a:t>VELY, WAS</a:t>
            </a:r>
            <a:endParaRPr lang="tr-TR" sz="2600" dirty="0" smtClean="0"/>
          </a:p>
          <a:p>
            <a:pPr>
              <a:buNone/>
            </a:pPr>
            <a:r>
              <a:rPr lang="tr-TR" sz="2600" dirty="0" smtClean="0"/>
              <a:t>I</a:t>
            </a:r>
            <a:r>
              <a:rPr lang="en-US" sz="2600" dirty="0" smtClean="0"/>
              <a:t>NCORPORATED </a:t>
            </a:r>
            <a:r>
              <a:rPr lang="tr-TR" sz="2600" dirty="0" smtClean="0"/>
              <a:t>I</a:t>
            </a:r>
            <a:r>
              <a:rPr lang="en-US" sz="2600" dirty="0" smtClean="0"/>
              <a:t>NTO THE RNA</a:t>
            </a:r>
            <a:r>
              <a:rPr lang="tr-TR" sz="2600" dirty="0" smtClean="0"/>
              <a:t> MOLECULE</a:t>
            </a:r>
            <a:endParaRPr lang="tr-T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GENES </a:t>
            </a:r>
            <a:r>
              <a:rPr lang="tr-TR" sz="2400" dirty="0" smtClean="0"/>
              <a:t>I</a:t>
            </a:r>
            <a:r>
              <a:rPr lang="en-US" sz="2400" dirty="0" smtClean="0"/>
              <a:t>N BACTER</a:t>
            </a:r>
            <a:r>
              <a:rPr lang="tr-TR" sz="2400" dirty="0" smtClean="0"/>
              <a:t>I</a:t>
            </a:r>
            <a:r>
              <a:rPr lang="en-US" sz="2400" dirty="0" smtClean="0"/>
              <a:t>A</a:t>
            </a:r>
            <a:r>
              <a:rPr lang="tr-TR" sz="2400" dirty="0" smtClean="0"/>
              <a:t> </a:t>
            </a:r>
            <a:r>
              <a:rPr lang="en-US" sz="2400" dirty="0" smtClean="0"/>
              <a:t>ARE SOMET</a:t>
            </a:r>
            <a:r>
              <a:rPr lang="tr-TR" sz="2400" dirty="0" smtClean="0"/>
              <a:t>I</a:t>
            </a:r>
            <a:r>
              <a:rPr lang="en-US" sz="2400" dirty="0" smtClean="0"/>
              <a:t>MES CALLED</a:t>
            </a:r>
            <a:endParaRPr lang="tr-TR" sz="2400" dirty="0" smtClean="0"/>
          </a:p>
          <a:p>
            <a:pPr>
              <a:buNone/>
            </a:pPr>
            <a:r>
              <a:rPr lang="en-US" sz="2400" dirty="0" smtClean="0"/>
              <a:t>C</a:t>
            </a:r>
            <a:r>
              <a:rPr lang="tr-TR" sz="2400" dirty="0" smtClean="0"/>
              <a:t>I</a:t>
            </a:r>
            <a:r>
              <a:rPr lang="en-US" sz="2400" dirty="0" smtClean="0"/>
              <a:t>STRONS, THE </a:t>
            </a:r>
            <a:r>
              <a:rPr lang="tr-TR" sz="2400" dirty="0" smtClean="0"/>
              <a:t>m</a:t>
            </a:r>
            <a:r>
              <a:rPr lang="en-US" sz="2400" dirty="0" smtClean="0"/>
              <a:t>RNA </a:t>
            </a:r>
            <a:r>
              <a:rPr lang="tr-TR" sz="2400" dirty="0" smtClean="0"/>
              <a:t>I</a:t>
            </a:r>
            <a:r>
              <a:rPr lang="en-US" sz="2400" dirty="0" smtClean="0"/>
              <a:t>S CALLED A </a:t>
            </a:r>
            <a:r>
              <a:rPr lang="en-US" sz="2400" b="1" dirty="0" smtClean="0">
                <a:solidFill>
                  <a:srgbClr val="FF0000"/>
                </a:solidFill>
              </a:rPr>
              <a:t>POLYC</a:t>
            </a:r>
            <a:r>
              <a:rPr lang="tr-TR" sz="2400" b="1" dirty="0" smtClean="0">
                <a:solidFill>
                  <a:srgbClr val="FF0000"/>
                </a:solidFill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</a:rPr>
              <a:t>STRON</a:t>
            </a:r>
            <a:r>
              <a:rPr lang="tr-TR" sz="2400" b="1" dirty="0" smtClean="0">
                <a:solidFill>
                  <a:srgbClr val="FF0000"/>
                </a:solidFill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</a:rPr>
              <a:t>C</a:t>
            </a:r>
          </a:p>
          <a:p>
            <a:pPr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</a:rPr>
              <a:t>RNA </a:t>
            </a:r>
            <a:endParaRPr lang="tr-TR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sz="2400" b="1" dirty="0" smtClean="0"/>
          </a:p>
          <a:p>
            <a:pPr>
              <a:buNone/>
            </a:pPr>
            <a:r>
              <a:rPr lang="en-US" sz="2400" dirty="0" smtClean="0"/>
              <a:t>THE PRODUCTS OF GENES TRANSCR</a:t>
            </a:r>
            <a:r>
              <a:rPr lang="tr-TR" sz="2400" dirty="0" smtClean="0"/>
              <a:t>I</a:t>
            </a:r>
            <a:r>
              <a:rPr lang="en-US" sz="2400" dirty="0" smtClean="0"/>
              <a:t>BED </a:t>
            </a:r>
            <a:r>
              <a:rPr lang="tr-TR" sz="2400" dirty="0" smtClean="0"/>
              <a:t>I</a:t>
            </a:r>
            <a:r>
              <a:rPr lang="en-US" sz="2400" dirty="0" smtClean="0"/>
              <a:t>N TH</a:t>
            </a:r>
            <a:r>
              <a:rPr lang="tr-TR" sz="2400" dirty="0" smtClean="0"/>
              <a:t>I</a:t>
            </a:r>
            <a:r>
              <a:rPr lang="en-US" sz="2400" dirty="0" smtClean="0"/>
              <a:t>S</a:t>
            </a:r>
            <a:endParaRPr lang="tr-TR" sz="2400" dirty="0" smtClean="0"/>
          </a:p>
          <a:p>
            <a:pPr>
              <a:buNone/>
            </a:pPr>
            <a:r>
              <a:rPr lang="en-US" sz="2400" dirty="0" smtClean="0"/>
              <a:t>FASH</a:t>
            </a:r>
            <a:r>
              <a:rPr lang="tr-TR" sz="2400" dirty="0" smtClean="0"/>
              <a:t>I</a:t>
            </a:r>
            <a:r>
              <a:rPr lang="en-US" sz="2400" dirty="0" smtClean="0"/>
              <a:t>ON ARE USUALLY</a:t>
            </a:r>
            <a:r>
              <a:rPr lang="tr-TR" sz="2400" dirty="0" smtClean="0"/>
              <a:t> </a:t>
            </a:r>
            <a:r>
              <a:rPr lang="en-US" sz="2400" dirty="0" smtClean="0"/>
              <a:t>NEEDED BY THE CELL AT</a:t>
            </a:r>
            <a:endParaRPr lang="tr-TR" sz="2400" dirty="0" smtClean="0"/>
          </a:p>
          <a:p>
            <a:pPr>
              <a:buNone/>
            </a:pPr>
            <a:r>
              <a:rPr lang="en-US" sz="2400" dirty="0" smtClean="0"/>
              <a:t>THE SAME T</a:t>
            </a:r>
            <a:r>
              <a:rPr lang="tr-TR" sz="2400" dirty="0" smtClean="0"/>
              <a:t>I</a:t>
            </a:r>
            <a:r>
              <a:rPr lang="en-US" sz="2400" dirty="0" smtClean="0"/>
              <a:t>ME </a:t>
            </a:r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en-US" sz="2400" dirty="0" smtClean="0"/>
              <a:t>IN EUKARYOTES, </a:t>
            </a:r>
            <a:r>
              <a:rPr lang="en-US" sz="2400" b="1" dirty="0" smtClean="0">
                <a:solidFill>
                  <a:srgbClr val="FF0000"/>
                </a:solidFill>
              </a:rPr>
              <a:t>MONOC</a:t>
            </a:r>
            <a:r>
              <a:rPr lang="tr-TR" sz="2400" b="1" dirty="0" smtClean="0">
                <a:solidFill>
                  <a:srgbClr val="FF0000"/>
                </a:solidFill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</a:rPr>
              <a:t>STRON</a:t>
            </a:r>
            <a:r>
              <a:rPr lang="tr-TR" sz="2400" b="1" dirty="0" smtClean="0">
                <a:solidFill>
                  <a:srgbClr val="FF0000"/>
                </a:solidFill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</a:rPr>
              <a:t>C </a:t>
            </a:r>
            <a:r>
              <a:rPr lang="tr-TR" sz="2400" b="1" dirty="0" smtClean="0">
                <a:solidFill>
                  <a:srgbClr val="FF0000"/>
                </a:solidFill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</a:rPr>
              <a:t>RNA</a:t>
            </a:r>
            <a:r>
              <a:rPr lang="tr-TR" sz="2400" b="1" dirty="0" smtClean="0">
                <a:solidFill>
                  <a:srgbClr val="FF0000"/>
                </a:solidFill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ARE THE</a:t>
            </a:r>
            <a:endParaRPr lang="tr-TR" sz="2400" dirty="0" smtClean="0"/>
          </a:p>
          <a:p>
            <a:pPr>
              <a:buNone/>
            </a:pPr>
            <a:r>
              <a:rPr lang="en-US" sz="2400" dirty="0" smtClean="0"/>
              <a:t>RULE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260648"/>
            <a:ext cx="8839200" cy="5976664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TRANSCR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PT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ON 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N EUKARYOTES D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FFERS</a:t>
            </a:r>
            <a:endParaRPr lang="tr-TR" b="1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en-US" b="1" dirty="0" smtClean="0">
                <a:solidFill>
                  <a:srgbClr val="FF0000"/>
                </a:solidFill>
              </a:rPr>
              <a:t>FROM PROKARYOT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C TRANSCR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PT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ON 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N</a:t>
            </a:r>
            <a:endParaRPr lang="tr-TR" b="1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SEVERAL WAYS</a:t>
            </a:r>
          </a:p>
          <a:p>
            <a:pPr eaLnBrk="1" hangingPunct="1">
              <a:buFont typeface="Times" charset="0"/>
              <a:buNone/>
            </a:pPr>
            <a:endParaRPr lang="en-US" sz="1400" b="1" i="1" dirty="0" smtClean="0"/>
          </a:p>
          <a:p>
            <a:pPr eaLnBrk="1" hangingPunct="1">
              <a:buNone/>
            </a:pPr>
            <a:r>
              <a:rPr lang="en-US" sz="3000" dirty="0" smtClean="0">
                <a:solidFill>
                  <a:srgbClr val="0070C0"/>
                </a:solidFill>
              </a:rPr>
              <a:t>OCCURS </a:t>
            </a:r>
            <a:r>
              <a:rPr lang="tr-TR" sz="3000" dirty="0" smtClean="0">
                <a:solidFill>
                  <a:srgbClr val="0070C0"/>
                </a:solidFill>
              </a:rPr>
              <a:t>I</a:t>
            </a:r>
            <a:r>
              <a:rPr lang="en-US" sz="3000" dirty="0" smtClean="0">
                <a:solidFill>
                  <a:srgbClr val="0070C0"/>
                </a:solidFill>
              </a:rPr>
              <a:t>N NUCLEUS AND </a:t>
            </a:r>
            <a:r>
              <a:rPr lang="tr-TR" sz="3000" dirty="0" smtClean="0">
                <a:solidFill>
                  <a:srgbClr val="0070C0"/>
                </a:solidFill>
              </a:rPr>
              <a:t>I</a:t>
            </a:r>
            <a:r>
              <a:rPr lang="en-US" sz="3000" dirty="0" smtClean="0">
                <a:solidFill>
                  <a:srgbClr val="0070C0"/>
                </a:solidFill>
              </a:rPr>
              <a:t>S NOT COUPLED TO</a:t>
            </a:r>
            <a:endParaRPr lang="tr-TR" sz="3000" dirty="0" smtClean="0">
              <a:solidFill>
                <a:srgbClr val="0070C0"/>
              </a:solidFill>
            </a:endParaRPr>
          </a:p>
          <a:p>
            <a:pPr eaLnBrk="1" hangingPunct="1">
              <a:buNone/>
            </a:pPr>
            <a:r>
              <a:rPr lang="en-US" sz="3000" dirty="0" smtClean="0">
                <a:solidFill>
                  <a:srgbClr val="0070C0"/>
                </a:solidFill>
              </a:rPr>
              <a:t>TRANSLAT</a:t>
            </a:r>
            <a:r>
              <a:rPr lang="tr-TR" sz="3000" dirty="0" smtClean="0">
                <a:solidFill>
                  <a:srgbClr val="0070C0"/>
                </a:solidFill>
              </a:rPr>
              <a:t>I</a:t>
            </a:r>
            <a:r>
              <a:rPr lang="en-US" sz="3000" dirty="0" smtClean="0">
                <a:solidFill>
                  <a:srgbClr val="0070C0"/>
                </a:solidFill>
              </a:rPr>
              <a:t>ON</a:t>
            </a:r>
          </a:p>
          <a:p>
            <a:pPr eaLnBrk="1" hangingPunct="1">
              <a:buNone/>
            </a:pPr>
            <a:endParaRPr lang="tr-TR" sz="1100" dirty="0" smtClean="0">
              <a:solidFill>
                <a:srgbClr val="FFC000"/>
              </a:solidFill>
            </a:endParaRPr>
          </a:p>
          <a:p>
            <a:pPr eaLnBrk="1" hangingPunct="1">
              <a:buNone/>
            </a:pPr>
            <a:r>
              <a:rPr lang="en-US" sz="3000" dirty="0" smtClean="0">
                <a:solidFill>
                  <a:srgbClr val="FFC000"/>
                </a:solidFill>
              </a:rPr>
              <a:t>REQU</a:t>
            </a:r>
            <a:r>
              <a:rPr lang="tr-TR" sz="3000" dirty="0" smtClean="0">
                <a:solidFill>
                  <a:srgbClr val="FFC000"/>
                </a:solidFill>
              </a:rPr>
              <a:t>I</a:t>
            </a:r>
            <a:r>
              <a:rPr lang="en-US" sz="3000" dirty="0" smtClean="0">
                <a:solidFill>
                  <a:srgbClr val="FFC000"/>
                </a:solidFill>
              </a:rPr>
              <a:t>RES </a:t>
            </a:r>
            <a:r>
              <a:rPr lang="en-US" sz="3000" b="1" i="1" dirty="0" smtClean="0">
                <a:solidFill>
                  <a:srgbClr val="FFC000"/>
                </a:solidFill>
              </a:rPr>
              <a:t>CHROMAT</a:t>
            </a:r>
            <a:r>
              <a:rPr lang="tr-TR" sz="3000" b="1" i="1" dirty="0" smtClean="0">
                <a:solidFill>
                  <a:srgbClr val="FFC000"/>
                </a:solidFill>
              </a:rPr>
              <a:t>I</a:t>
            </a:r>
            <a:r>
              <a:rPr lang="en-US" sz="3000" b="1" i="1" dirty="0" smtClean="0">
                <a:solidFill>
                  <a:srgbClr val="FFC000"/>
                </a:solidFill>
              </a:rPr>
              <a:t>N REMODEL</a:t>
            </a:r>
            <a:r>
              <a:rPr lang="tr-TR" sz="3000" b="1" i="1" dirty="0" smtClean="0">
                <a:solidFill>
                  <a:srgbClr val="FFC000"/>
                </a:solidFill>
              </a:rPr>
              <a:t>IN</a:t>
            </a:r>
            <a:r>
              <a:rPr lang="en-US" sz="3000" b="1" i="1" dirty="0" smtClean="0">
                <a:solidFill>
                  <a:srgbClr val="FFC000"/>
                </a:solidFill>
              </a:rPr>
              <a:t>G</a:t>
            </a:r>
            <a:endParaRPr lang="en-US" sz="3000" dirty="0" smtClean="0">
              <a:solidFill>
                <a:srgbClr val="FFC000"/>
              </a:solidFill>
            </a:endParaRPr>
          </a:p>
          <a:p>
            <a:pPr eaLnBrk="1" hangingPunct="1">
              <a:buNone/>
            </a:pPr>
            <a:endParaRPr lang="tr-TR" sz="1100" dirty="0" smtClean="0">
              <a:solidFill>
                <a:srgbClr val="CC00CC"/>
              </a:solidFill>
            </a:endParaRPr>
          </a:p>
          <a:p>
            <a:pPr eaLnBrk="1" hangingPunct="1">
              <a:buNone/>
            </a:pPr>
            <a:r>
              <a:rPr lang="en-US" sz="3000" dirty="0" smtClean="0">
                <a:solidFill>
                  <a:srgbClr val="CC00CC"/>
                </a:solidFill>
              </a:rPr>
              <a:t>IN ADD</a:t>
            </a:r>
            <a:r>
              <a:rPr lang="tr-TR" sz="3000" dirty="0" smtClean="0">
                <a:solidFill>
                  <a:srgbClr val="CC00CC"/>
                </a:solidFill>
              </a:rPr>
              <a:t>I</a:t>
            </a:r>
            <a:r>
              <a:rPr lang="en-US" sz="3000" dirty="0" smtClean="0">
                <a:solidFill>
                  <a:srgbClr val="CC00CC"/>
                </a:solidFill>
              </a:rPr>
              <a:t>T</a:t>
            </a:r>
            <a:r>
              <a:rPr lang="tr-TR" sz="3000" dirty="0" smtClean="0">
                <a:solidFill>
                  <a:srgbClr val="CC00CC"/>
                </a:solidFill>
              </a:rPr>
              <a:t>I</a:t>
            </a:r>
            <a:r>
              <a:rPr lang="en-US" sz="3000" dirty="0" smtClean="0">
                <a:solidFill>
                  <a:srgbClr val="CC00CC"/>
                </a:solidFill>
              </a:rPr>
              <a:t>ON TO PROMOTERS, </a:t>
            </a:r>
            <a:r>
              <a:rPr lang="en-US" sz="3000" b="1" dirty="0" smtClean="0">
                <a:solidFill>
                  <a:srgbClr val="CC00CC"/>
                </a:solidFill>
              </a:rPr>
              <a:t>ENHANCERS</a:t>
            </a:r>
            <a:r>
              <a:rPr lang="en-US" sz="3000" dirty="0" smtClean="0">
                <a:solidFill>
                  <a:srgbClr val="CC00CC"/>
                </a:solidFill>
              </a:rPr>
              <a:t> ALSO</a:t>
            </a:r>
            <a:endParaRPr lang="tr-TR" sz="3000" dirty="0" smtClean="0">
              <a:solidFill>
                <a:srgbClr val="CC00CC"/>
              </a:solidFill>
            </a:endParaRPr>
          </a:p>
          <a:p>
            <a:pPr eaLnBrk="1" hangingPunct="1">
              <a:buNone/>
            </a:pPr>
            <a:r>
              <a:rPr lang="tr-TR" sz="3000" dirty="0" smtClean="0">
                <a:solidFill>
                  <a:srgbClr val="CC00CC"/>
                </a:solidFill>
              </a:rPr>
              <a:t>I</a:t>
            </a:r>
            <a:r>
              <a:rPr lang="en-US" sz="3000" dirty="0" smtClean="0">
                <a:solidFill>
                  <a:srgbClr val="CC00CC"/>
                </a:solidFill>
              </a:rPr>
              <a:t>NFLUENCE</a:t>
            </a:r>
            <a:r>
              <a:rPr lang="tr-TR" sz="3000" dirty="0" smtClean="0">
                <a:solidFill>
                  <a:srgbClr val="CC00CC"/>
                </a:solidFill>
              </a:rPr>
              <a:t> </a:t>
            </a:r>
            <a:r>
              <a:rPr lang="en-US" sz="3000" dirty="0" smtClean="0">
                <a:solidFill>
                  <a:srgbClr val="CC00CC"/>
                </a:solidFill>
              </a:rPr>
              <a:t>TRANSCR</a:t>
            </a:r>
            <a:r>
              <a:rPr lang="tr-TR" sz="3000" dirty="0" smtClean="0">
                <a:solidFill>
                  <a:srgbClr val="CC00CC"/>
                </a:solidFill>
              </a:rPr>
              <a:t>I</a:t>
            </a:r>
            <a:r>
              <a:rPr lang="en-US" sz="3000" dirty="0" smtClean="0">
                <a:solidFill>
                  <a:srgbClr val="CC00CC"/>
                </a:solidFill>
              </a:rPr>
              <a:t>PT</a:t>
            </a:r>
            <a:r>
              <a:rPr lang="tr-TR" sz="3000" dirty="0" smtClean="0">
                <a:solidFill>
                  <a:srgbClr val="CC00CC"/>
                </a:solidFill>
              </a:rPr>
              <a:t>I</a:t>
            </a:r>
            <a:r>
              <a:rPr lang="en-US" sz="3000" dirty="0" smtClean="0">
                <a:solidFill>
                  <a:srgbClr val="CC00CC"/>
                </a:solidFill>
              </a:rPr>
              <a:t>ON REGULAT</a:t>
            </a:r>
            <a:r>
              <a:rPr lang="tr-TR" sz="3000" dirty="0" smtClean="0">
                <a:solidFill>
                  <a:srgbClr val="CC00CC"/>
                </a:solidFill>
              </a:rPr>
              <a:t>I</a:t>
            </a:r>
            <a:r>
              <a:rPr lang="en-US" sz="3000" dirty="0" smtClean="0">
                <a:solidFill>
                  <a:srgbClr val="CC00CC"/>
                </a:solidFill>
              </a:rPr>
              <a:t>ON</a:t>
            </a:r>
          </a:p>
          <a:p>
            <a:pPr eaLnBrk="1" hangingPunct="1">
              <a:buNone/>
            </a:pPr>
            <a:endParaRPr lang="tr-TR" sz="1100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en-US" sz="3000" dirty="0" smtClean="0">
                <a:solidFill>
                  <a:srgbClr val="00B050"/>
                </a:solidFill>
              </a:rPr>
              <a:t>EUKARYOT</a:t>
            </a:r>
            <a:r>
              <a:rPr lang="tr-TR" sz="3000" dirty="0" smtClean="0">
                <a:solidFill>
                  <a:srgbClr val="00B050"/>
                </a:solidFill>
              </a:rPr>
              <a:t>I</a:t>
            </a:r>
            <a:r>
              <a:rPr lang="en-US" sz="3000" dirty="0" smtClean="0">
                <a:solidFill>
                  <a:srgbClr val="00B050"/>
                </a:solidFill>
              </a:rPr>
              <a:t>C </a:t>
            </a:r>
            <a:r>
              <a:rPr lang="tr-TR" sz="3000" dirty="0" smtClean="0">
                <a:solidFill>
                  <a:srgbClr val="00B050"/>
                </a:solidFill>
              </a:rPr>
              <a:t>m</a:t>
            </a:r>
            <a:r>
              <a:rPr lang="en-US" sz="3000" dirty="0" smtClean="0">
                <a:solidFill>
                  <a:srgbClr val="00B050"/>
                </a:solidFill>
              </a:rPr>
              <a:t>RNA</a:t>
            </a:r>
            <a:r>
              <a:rPr lang="tr-TR" sz="3000" dirty="0" smtClean="0">
                <a:solidFill>
                  <a:srgbClr val="00B050"/>
                </a:solidFill>
              </a:rPr>
              <a:t>s</a:t>
            </a:r>
            <a:r>
              <a:rPr lang="en-US" sz="3000" dirty="0" smtClean="0">
                <a:solidFill>
                  <a:srgbClr val="00B050"/>
                </a:solidFill>
              </a:rPr>
              <a:t> REQU</a:t>
            </a:r>
            <a:r>
              <a:rPr lang="tr-TR" sz="3000" dirty="0" smtClean="0">
                <a:solidFill>
                  <a:srgbClr val="00B050"/>
                </a:solidFill>
              </a:rPr>
              <a:t>I</a:t>
            </a:r>
            <a:r>
              <a:rPr lang="en-US" sz="3000" dirty="0" smtClean="0">
                <a:solidFill>
                  <a:srgbClr val="00B050"/>
                </a:solidFill>
              </a:rPr>
              <a:t>RE PROCESS</a:t>
            </a:r>
            <a:r>
              <a:rPr lang="tr-TR" sz="3000" dirty="0" smtClean="0">
                <a:solidFill>
                  <a:srgbClr val="00B050"/>
                </a:solidFill>
              </a:rPr>
              <a:t>I</a:t>
            </a:r>
            <a:r>
              <a:rPr lang="en-US" sz="3000" dirty="0" smtClean="0">
                <a:solidFill>
                  <a:srgbClr val="00B050"/>
                </a:solidFill>
              </a:rPr>
              <a:t>NG TO</a:t>
            </a:r>
            <a:endParaRPr lang="tr-TR" sz="3000" dirty="0" smtClean="0">
              <a:solidFill>
                <a:srgbClr val="00B050"/>
              </a:solidFill>
            </a:endParaRPr>
          </a:p>
          <a:p>
            <a:pPr eaLnBrk="1" hangingPunct="1">
              <a:buNone/>
            </a:pPr>
            <a:r>
              <a:rPr lang="en-US" sz="3000" dirty="0" smtClean="0">
                <a:solidFill>
                  <a:srgbClr val="00B050"/>
                </a:solidFill>
              </a:rPr>
              <a:t>PRODUCE</a:t>
            </a:r>
            <a:r>
              <a:rPr lang="tr-TR" sz="3000" dirty="0" smtClean="0">
                <a:solidFill>
                  <a:srgbClr val="00B050"/>
                </a:solidFill>
              </a:rPr>
              <a:t> </a:t>
            </a:r>
            <a:r>
              <a:rPr lang="en-US" sz="3000" dirty="0" smtClean="0">
                <a:solidFill>
                  <a:srgbClr val="00B050"/>
                </a:solidFill>
              </a:rPr>
              <a:t>MATURE </a:t>
            </a:r>
            <a:r>
              <a:rPr lang="tr-TR" sz="3000" dirty="0" smtClean="0">
                <a:solidFill>
                  <a:srgbClr val="00B050"/>
                </a:solidFill>
              </a:rPr>
              <a:t>m</a:t>
            </a:r>
            <a:r>
              <a:rPr lang="en-US" sz="3000" dirty="0" smtClean="0">
                <a:solidFill>
                  <a:srgbClr val="00B050"/>
                </a:solidFill>
              </a:rPr>
              <a:t>RNA</a:t>
            </a:r>
            <a:r>
              <a:rPr lang="tr-TR" sz="3000" dirty="0" smtClean="0">
                <a:solidFill>
                  <a:srgbClr val="00B050"/>
                </a:solidFill>
              </a:rPr>
              <a:t>s</a:t>
            </a:r>
            <a:endParaRPr lang="en-US" sz="3000" dirty="0" smtClean="0">
              <a:solidFill>
                <a:srgbClr val="00B050"/>
              </a:solidFill>
            </a:endParaRP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tr-TR" smtClean="0"/>
          </a:p>
        </p:txBody>
      </p:sp>
      <p:pic>
        <p:nvPicPr>
          <p:cNvPr id="40964" name="Picture 4" descr="proovrvw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50292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euovrvw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565400"/>
            <a:ext cx="37290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12" descr="14_07Table-L.jpg                                               0029F499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b="7697"/>
          <a:stretch>
            <a:fillRect/>
          </a:stretch>
        </p:blipFill>
        <p:spPr bwMode="auto">
          <a:xfrm>
            <a:off x="304800" y="2420888"/>
            <a:ext cx="8543925" cy="36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457200" y="836712"/>
            <a:ext cx="8153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EUKARYOTES POSSESS </a:t>
            </a:r>
            <a:r>
              <a:rPr lang="en-US" sz="2800" dirty="0" smtClean="0">
                <a:solidFill>
                  <a:srgbClr val="FF0000"/>
                </a:solidFill>
              </a:rPr>
              <a:t>THREE FORMS OF RNA POLYMERASE</a:t>
            </a:r>
            <a:r>
              <a:rPr lang="en-US" sz="2800" dirty="0" smtClean="0"/>
              <a:t> EACH OF WH</a:t>
            </a:r>
            <a:r>
              <a:rPr lang="tr-TR" sz="2800" dirty="0" smtClean="0"/>
              <a:t>I</a:t>
            </a:r>
            <a:r>
              <a:rPr lang="en-US" sz="2800" dirty="0" smtClean="0"/>
              <a:t>CH TRANSCR</a:t>
            </a:r>
            <a:r>
              <a:rPr lang="tr-TR" sz="2800" dirty="0" smtClean="0"/>
              <a:t>I</a:t>
            </a:r>
            <a:r>
              <a:rPr lang="en-US" sz="2800" dirty="0" smtClean="0"/>
              <a:t>BES D</a:t>
            </a:r>
            <a:r>
              <a:rPr lang="tr-TR" sz="2800" dirty="0" smtClean="0"/>
              <a:t>I</a:t>
            </a:r>
            <a:r>
              <a:rPr lang="en-US" sz="2800" dirty="0" smtClean="0"/>
              <a:t>FFERENT TYPES OF GENES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idx="1"/>
          </p:nvPr>
        </p:nvSpPr>
        <p:spPr>
          <a:xfrm>
            <a:off x="251520" y="1340768"/>
            <a:ext cx="8640960" cy="4785395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RNA POLYMERASE II (RNP II)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tr-TR" sz="2600" dirty="0" smtClean="0"/>
              <a:t>IS THE ENYZME</a:t>
            </a:r>
          </a:p>
          <a:p>
            <a:pPr eaLnBrk="1" hangingPunct="1">
              <a:buNone/>
            </a:pPr>
            <a:r>
              <a:rPr lang="tr-TR" sz="2600" dirty="0" smtClean="0"/>
              <a:t>RESPONSIBLE FOR THE PRODUCTION OF ALL</a:t>
            </a:r>
          </a:p>
          <a:p>
            <a:pPr eaLnBrk="1" hangingPunct="1">
              <a:buNone/>
            </a:pPr>
            <a:r>
              <a:rPr lang="tr-TR" sz="2600" dirty="0" err="1" smtClean="0"/>
              <a:t>mRNAs</a:t>
            </a:r>
            <a:r>
              <a:rPr lang="tr-TR" sz="2600" dirty="0" smtClean="0"/>
              <a:t> IN EUKARYOTES</a:t>
            </a:r>
          </a:p>
          <a:p>
            <a:pPr eaLnBrk="1" hangingPunct="1">
              <a:buNone/>
            </a:pPr>
            <a:endParaRPr lang="tr-TR" sz="2600" dirty="0" smtClean="0"/>
          </a:p>
          <a:p>
            <a:pPr eaLnBrk="1" hangingPunct="1">
              <a:buNone/>
            </a:pPr>
            <a:r>
              <a:rPr lang="tr-TR" sz="2600" dirty="0" smtClean="0"/>
              <a:t>THE ACTIVITY OF RNP II IS DEPENDENT UPON</a:t>
            </a:r>
          </a:p>
          <a:p>
            <a:pPr eaLnBrk="1" hangingPunct="1">
              <a:buNone/>
            </a:pPr>
            <a:r>
              <a:rPr lang="tr-TR" sz="2600" dirty="0" smtClean="0"/>
              <a:t>BOTH </a:t>
            </a:r>
            <a:r>
              <a:rPr lang="tr-TR" sz="2600" b="1" dirty="0" smtClean="0">
                <a:solidFill>
                  <a:srgbClr val="00B0F0"/>
                </a:solidFill>
              </a:rPr>
              <a:t>CIS-ACTING ELEMENTS </a:t>
            </a:r>
            <a:r>
              <a:rPr lang="tr-TR" sz="2600" dirty="0" smtClean="0"/>
              <a:t>IN THE GENE ITSELF</a:t>
            </a:r>
          </a:p>
          <a:p>
            <a:pPr eaLnBrk="1" hangingPunct="1">
              <a:buNone/>
            </a:pPr>
            <a:r>
              <a:rPr lang="tr-TR" sz="2600" dirty="0" smtClean="0"/>
              <a:t>AND A NUMBER OF </a:t>
            </a:r>
            <a:r>
              <a:rPr lang="tr-TR" sz="2600" b="1" dirty="0" smtClean="0">
                <a:solidFill>
                  <a:srgbClr val="7030A0"/>
                </a:solidFill>
              </a:rPr>
              <a:t>TRANS ACTING TRANSCRIPTION</a:t>
            </a:r>
          </a:p>
          <a:p>
            <a:pPr eaLnBrk="1" hangingPunct="1">
              <a:buNone/>
            </a:pPr>
            <a:r>
              <a:rPr lang="tr-TR" sz="2600" b="1" dirty="0" smtClean="0">
                <a:solidFill>
                  <a:srgbClr val="7030A0"/>
                </a:solidFill>
              </a:rPr>
              <a:t>FACTORS </a:t>
            </a:r>
            <a:r>
              <a:rPr lang="tr-TR" sz="2600" dirty="0" smtClean="0"/>
              <a:t>THAT BIND TO THESE DNA ELEMENTS</a:t>
            </a:r>
          </a:p>
          <a:p>
            <a:pPr eaLnBrk="1" hangingPunct="1">
              <a:buNone/>
            </a:pPr>
            <a:endParaRPr lang="tr-TR" sz="2600" dirty="0" smtClean="0"/>
          </a:p>
          <a:p>
            <a:pPr eaLnBrk="1" hangingPunct="1">
              <a:buNone/>
            </a:pPr>
            <a:endParaRPr lang="tr-TR" sz="2600" dirty="0" smtClean="0"/>
          </a:p>
          <a:p>
            <a:pPr eaLnBrk="1" hangingPunct="1">
              <a:buNone/>
            </a:pPr>
            <a:endParaRPr lang="tr-TR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48574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AT LEAST THREE </a:t>
            </a:r>
            <a:r>
              <a:rPr lang="en-US" sz="2400" b="1" i="1" dirty="0" smtClean="0">
                <a:solidFill>
                  <a:srgbClr val="FF0000"/>
                </a:solidFill>
              </a:rPr>
              <a:t>C</a:t>
            </a:r>
            <a:r>
              <a:rPr lang="tr-TR" sz="2400" b="1" i="1" dirty="0" smtClean="0">
                <a:solidFill>
                  <a:srgbClr val="FF0000"/>
                </a:solidFill>
              </a:rPr>
              <a:t>I</a:t>
            </a:r>
            <a:r>
              <a:rPr lang="en-US" sz="2400" b="1" i="1" dirty="0" smtClean="0">
                <a:solidFill>
                  <a:srgbClr val="FF0000"/>
                </a:solidFill>
              </a:rPr>
              <a:t>S-ACT</a:t>
            </a:r>
            <a:r>
              <a:rPr lang="tr-TR" sz="2400" b="1" i="1" dirty="0" smtClean="0">
                <a:solidFill>
                  <a:srgbClr val="FF0000"/>
                </a:solidFill>
              </a:rPr>
              <a:t>I</a:t>
            </a:r>
            <a:r>
              <a:rPr lang="en-US" sz="2400" b="1" i="1" dirty="0" smtClean="0">
                <a:solidFill>
                  <a:srgbClr val="FF0000"/>
                </a:solidFill>
              </a:rPr>
              <a:t>NG DNA ELEMENTS</a:t>
            </a:r>
          </a:p>
          <a:p>
            <a:pPr>
              <a:buNone/>
            </a:pPr>
            <a:r>
              <a:rPr lang="en-US" sz="2400" dirty="0" smtClean="0"/>
              <a:t>REGULATE THE </a:t>
            </a:r>
            <a:r>
              <a:rPr lang="tr-TR" sz="2400" dirty="0" smtClean="0"/>
              <a:t>I</a:t>
            </a:r>
            <a:r>
              <a:rPr lang="en-US" sz="2400" dirty="0" smtClean="0"/>
              <a:t>N</a:t>
            </a:r>
            <a:r>
              <a:rPr lang="tr-TR" sz="2400" dirty="0" smtClean="0"/>
              <a:t>I</a:t>
            </a:r>
            <a:r>
              <a:rPr lang="en-US" sz="2400" dirty="0" smtClean="0"/>
              <a:t>T</a:t>
            </a:r>
            <a:r>
              <a:rPr lang="tr-TR" sz="2400" dirty="0" smtClean="0"/>
              <a:t>I</a:t>
            </a:r>
            <a:r>
              <a:rPr lang="en-US" sz="2400" dirty="0" smtClean="0"/>
              <a:t>AT</a:t>
            </a:r>
            <a:r>
              <a:rPr lang="tr-TR" sz="2400" dirty="0" smtClean="0"/>
              <a:t>I</a:t>
            </a:r>
            <a:r>
              <a:rPr lang="en-US" sz="2400" dirty="0" smtClean="0"/>
              <a:t>ON OF TRANSCR</a:t>
            </a:r>
            <a:r>
              <a:rPr lang="tr-TR" sz="2400" dirty="0" smtClean="0"/>
              <a:t>I</a:t>
            </a:r>
            <a:r>
              <a:rPr lang="en-US" sz="2400" dirty="0" smtClean="0"/>
              <a:t>PT</a:t>
            </a:r>
            <a:r>
              <a:rPr lang="tr-TR" sz="2400" dirty="0" smtClean="0"/>
              <a:t>I</a:t>
            </a:r>
            <a:r>
              <a:rPr lang="en-US" sz="2400" dirty="0" smtClean="0"/>
              <a:t>ON BY</a:t>
            </a:r>
            <a:r>
              <a:rPr lang="tr-TR" sz="2400" dirty="0" smtClean="0"/>
              <a:t> </a:t>
            </a:r>
            <a:r>
              <a:rPr lang="en-US" sz="2400" dirty="0" smtClean="0"/>
              <a:t>RNP II</a:t>
            </a:r>
            <a:endParaRPr lang="tr-TR" sz="2400" dirty="0" smtClean="0"/>
          </a:p>
          <a:p>
            <a:pPr>
              <a:buNone/>
            </a:pPr>
            <a:r>
              <a:rPr lang="en-US" sz="1000" dirty="0" smtClean="0"/>
              <a:t> </a:t>
            </a:r>
            <a:endParaRPr lang="tr-TR" sz="1000" dirty="0" smtClean="0"/>
          </a:p>
          <a:p>
            <a:pPr>
              <a:buNone/>
            </a:pPr>
            <a:r>
              <a:rPr lang="en-US" sz="2400" dirty="0" smtClean="0"/>
              <a:t>THE F</a:t>
            </a:r>
            <a:r>
              <a:rPr lang="tr-TR" sz="2400" dirty="0" smtClean="0"/>
              <a:t>I</a:t>
            </a:r>
            <a:r>
              <a:rPr lang="en-US" sz="2400" dirty="0" smtClean="0"/>
              <a:t>RST OF THESE</a:t>
            </a:r>
            <a:r>
              <a:rPr lang="tr-TR" sz="2400" dirty="0" smtClean="0"/>
              <a:t> </a:t>
            </a:r>
            <a:r>
              <a:rPr lang="en-US" sz="2400" dirty="0" smtClean="0"/>
              <a:t>SEQUENCES, CALLED</a:t>
            </a:r>
            <a:r>
              <a:rPr lang="tr-TR" sz="2400" dirty="0" smtClean="0"/>
              <a:t> </a:t>
            </a:r>
            <a:r>
              <a:rPr lang="en-US" sz="2400" dirty="0" smtClean="0"/>
              <a:t>A </a:t>
            </a:r>
            <a:endParaRPr lang="tr-TR" sz="2400" dirty="0" smtClean="0"/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CORE-PROMOTER ELEMENT</a:t>
            </a:r>
            <a:r>
              <a:rPr lang="en-US" sz="2400" b="1" dirty="0" smtClean="0"/>
              <a:t> </a:t>
            </a:r>
            <a:r>
              <a:rPr lang="en-US" sz="2400" dirty="0" smtClean="0"/>
              <a:t>DETERM</a:t>
            </a:r>
            <a:r>
              <a:rPr lang="tr-TR" sz="2400" dirty="0" smtClean="0"/>
              <a:t>I</a:t>
            </a:r>
            <a:r>
              <a:rPr lang="en-US" sz="2400" dirty="0" smtClean="0"/>
              <a:t>NES</a:t>
            </a:r>
            <a:r>
              <a:rPr lang="tr-TR" sz="2400" dirty="0" smtClean="0"/>
              <a:t> </a:t>
            </a:r>
            <a:r>
              <a:rPr lang="en-US" sz="2400" dirty="0" smtClean="0"/>
              <a:t>WHERE </a:t>
            </a:r>
            <a:endParaRPr lang="tr-TR" sz="2400" dirty="0" smtClean="0"/>
          </a:p>
          <a:p>
            <a:pPr>
              <a:buNone/>
            </a:pPr>
            <a:r>
              <a:rPr lang="en-US" sz="2400" dirty="0" smtClean="0"/>
              <a:t>RNP</a:t>
            </a:r>
            <a:r>
              <a:rPr lang="tr-TR" sz="2400" dirty="0" smtClean="0"/>
              <a:t> II </a:t>
            </a:r>
            <a:r>
              <a:rPr lang="en-US" sz="2400" dirty="0" smtClean="0"/>
              <a:t>B</a:t>
            </a:r>
            <a:r>
              <a:rPr lang="tr-TR" sz="2400" dirty="0" smtClean="0"/>
              <a:t>I</a:t>
            </a:r>
            <a:r>
              <a:rPr lang="en-US" sz="2400" dirty="0" smtClean="0"/>
              <a:t>NDS TO THE DNA AND WHERE </a:t>
            </a:r>
            <a:r>
              <a:rPr lang="tr-TR" sz="2400" dirty="0" smtClean="0"/>
              <a:t>I</a:t>
            </a:r>
            <a:r>
              <a:rPr lang="en-US" sz="2400" dirty="0" smtClean="0"/>
              <a:t>T</a:t>
            </a:r>
            <a:r>
              <a:rPr lang="tr-TR" sz="2400" dirty="0" smtClean="0"/>
              <a:t> </a:t>
            </a:r>
            <a:r>
              <a:rPr lang="en-US" sz="2400" dirty="0" smtClean="0"/>
              <a:t>BEG</a:t>
            </a:r>
            <a:r>
              <a:rPr lang="tr-TR" sz="2400" dirty="0" smtClean="0"/>
              <a:t>I</a:t>
            </a:r>
            <a:r>
              <a:rPr lang="en-US" sz="2400" dirty="0" smtClean="0"/>
              <a:t>NS</a:t>
            </a:r>
            <a:endParaRPr lang="tr-TR" sz="2400" dirty="0" smtClean="0"/>
          </a:p>
          <a:p>
            <a:pPr>
              <a:buNone/>
            </a:pPr>
            <a:r>
              <a:rPr lang="en-US" sz="2400" dirty="0" smtClean="0"/>
              <a:t>COPY</a:t>
            </a:r>
            <a:r>
              <a:rPr lang="tr-TR" sz="2400" dirty="0" smtClean="0"/>
              <a:t>I</a:t>
            </a:r>
            <a:r>
              <a:rPr lang="en-US" sz="2400" dirty="0" smtClean="0"/>
              <a:t>NG THE</a:t>
            </a:r>
            <a:r>
              <a:rPr lang="tr-TR" sz="2400" dirty="0" smtClean="0"/>
              <a:t> </a:t>
            </a:r>
            <a:r>
              <a:rPr lang="en-US" sz="2400" dirty="0" smtClean="0"/>
              <a:t>DNA </a:t>
            </a:r>
            <a:r>
              <a:rPr lang="tr-TR" sz="2400" dirty="0" smtClean="0"/>
              <a:t>I</a:t>
            </a:r>
            <a:r>
              <a:rPr lang="en-US" sz="2400" dirty="0" smtClean="0"/>
              <a:t>NTO RNA</a:t>
            </a:r>
            <a:r>
              <a:rPr lang="tr-TR" sz="2400" dirty="0" smtClean="0"/>
              <a:t> </a:t>
            </a:r>
          </a:p>
          <a:p>
            <a:pPr>
              <a:buNone/>
            </a:pPr>
            <a:endParaRPr lang="tr-TR" sz="1000" dirty="0" smtClean="0"/>
          </a:p>
          <a:p>
            <a:pPr>
              <a:buNone/>
            </a:pPr>
            <a:r>
              <a:rPr lang="en-US" sz="2400" dirty="0" smtClean="0"/>
              <a:t>THE OTHER TWO TYPES OF REGULATORY DNA</a:t>
            </a:r>
            <a:endParaRPr lang="tr-TR" sz="2400" dirty="0" smtClean="0"/>
          </a:p>
          <a:p>
            <a:pPr>
              <a:buNone/>
            </a:pPr>
            <a:r>
              <a:rPr lang="en-US" sz="2400" dirty="0" smtClean="0"/>
              <a:t>SEQUENCES</a:t>
            </a:r>
            <a:r>
              <a:rPr lang="tr-TR" sz="2400" dirty="0" smtClean="0"/>
              <a:t>: </a:t>
            </a:r>
            <a:r>
              <a:rPr lang="en-US" sz="2400" b="1" dirty="0" smtClean="0">
                <a:solidFill>
                  <a:srgbClr val="00B050"/>
                </a:solidFill>
              </a:rPr>
              <a:t>PROMOTER</a:t>
            </a:r>
            <a:r>
              <a:rPr lang="tr-TR" sz="2400" b="1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rgbClr val="002060"/>
                </a:solidFill>
              </a:rPr>
              <a:t>ENHANCER</a:t>
            </a:r>
            <a:r>
              <a:rPr lang="tr-TR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ELEMENTS</a:t>
            </a:r>
            <a:endParaRPr lang="tr-TR" sz="2400" b="1" dirty="0" smtClean="0"/>
          </a:p>
          <a:p>
            <a:pPr>
              <a:buNone/>
            </a:pPr>
            <a:r>
              <a:rPr lang="tr-TR" sz="2400" dirty="0" smtClean="0"/>
              <a:t>THEY I</a:t>
            </a:r>
            <a:r>
              <a:rPr lang="en-US" sz="2400" dirty="0" smtClean="0"/>
              <a:t>NFLUENCE</a:t>
            </a:r>
            <a:r>
              <a:rPr lang="tr-TR" sz="2400" dirty="0" smtClean="0"/>
              <a:t> </a:t>
            </a:r>
            <a:r>
              <a:rPr lang="en-US" sz="2400" dirty="0" smtClean="0"/>
              <a:t>THE EFF</a:t>
            </a:r>
            <a:r>
              <a:rPr lang="tr-TR" sz="2400" dirty="0" smtClean="0"/>
              <a:t>I</a:t>
            </a:r>
            <a:r>
              <a:rPr lang="en-US" sz="2400" dirty="0" smtClean="0"/>
              <a:t>C</a:t>
            </a:r>
            <a:r>
              <a:rPr lang="tr-TR" sz="2400" dirty="0" smtClean="0"/>
              <a:t>I</a:t>
            </a:r>
            <a:r>
              <a:rPr lang="en-US" sz="2400" dirty="0" smtClean="0"/>
              <a:t>ENCY OR THE</a:t>
            </a:r>
            <a:r>
              <a:rPr lang="tr-TR" sz="2400" dirty="0" smtClean="0"/>
              <a:t> </a:t>
            </a:r>
            <a:r>
              <a:rPr lang="en-US" sz="2400" dirty="0" smtClean="0"/>
              <a:t>RATE OF</a:t>
            </a:r>
            <a:endParaRPr lang="tr-TR" sz="2400" dirty="0" smtClean="0"/>
          </a:p>
          <a:p>
            <a:pPr>
              <a:buNone/>
            </a:pPr>
            <a:r>
              <a:rPr lang="en-US" sz="2400" dirty="0" smtClean="0"/>
              <a:t>TRANSCR</a:t>
            </a:r>
            <a:r>
              <a:rPr lang="tr-TR" sz="2400" dirty="0" smtClean="0"/>
              <a:t>I</a:t>
            </a:r>
            <a:r>
              <a:rPr lang="en-US" sz="2400" dirty="0" smtClean="0"/>
              <a:t>PT</a:t>
            </a:r>
            <a:r>
              <a:rPr lang="tr-TR" sz="2400" dirty="0" smtClean="0"/>
              <a:t>I</a:t>
            </a:r>
            <a:r>
              <a:rPr lang="en-US" sz="2400" dirty="0" smtClean="0"/>
              <a:t>ON</a:t>
            </a:r>
            <a:r>
              <a:rPr lang="tr-TR" sz="2400" b="1" dirty="0" smtClean="0"/>
              <a:t> </a:t>
            </a:r>
            <a:r>
              <a:rPr lang="en-US" sz="2400" dirty="0" smtClean="0"/>
              <a:t>BY RNP II AS THE</a:t>
            </a:r>
            <a:r>
              <a:rPr lang="tr-TR" sz="2400" dirty="0" smtClean="0"/>
              <a:t> </a:t>
            </a:r>
            <a:r>
              <a:rPr lang="en-US" sz="2400" dirty="0" smtClean="0"/>
              <a:t>PROCESS PROCEEDS</a:t>
            </a:r>
            <a:endParaRPr lang="tr-TR" sz="2400" dirty="0" smtClean="0"/>
          </a:p>
          <a:p>
            <a:pPr>
              <a:buNone/>
            </a:pPr>
            <a:r>
              <a:rPr lang="en-US" sz="2400" dirty="0" smtClean="0"/>
              <a:t>FROM THE CORE</a:t>
            </a:r>
            <a:r>
              <a:rPr lang="tr-TR" sz="2400" dirty="0" smtClean="0"/>
              <a:t> </a:t>
            </a:r>
            <a:r>
              <a:rPr lang="en-US" sz="2400" dirty="0" smtClean="0"/>
              <a:t>PROMOTER</a:t>
            </a:r>
            <a:r>
              <a:rPr lang="tr-TR" sz="2400" dirty="0" smtClean="0"/>
              <a:t> ELEMENT 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idx="1"/>
          </p:nvPr>
        </p:nvSpPr>
        <p:spPr>
          <a:xfrm>
            <a:off x="467544" y="548680"/>
            <a:ext cx="8136904" cy="5715000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GENET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C CODE 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S:</a:t>
            </a:r>
            <a:endParaRPr lang="tr-TR" b="1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endParaRPr lang="tr-TR" sz="1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6. </a:t>
            </a:r>
            <a:r>
              <a:rPr lang="tr-TR" sz="2800" dirty="0" smtClean="0"/>
              <a:t>D</a:t>
            </a:r>
            <a:r>
              <a:rPr lang="en-US" sz="2800" dirty="0" smtClean="0"/>
              <a:t>EGENERATE</a:t>
            </a:r>
            <a:r>
              <a:rPr lang="tr-TR" sz="2800" dirty="0" smtClean="0"/>
              <a:t>-A GIVEN AMINO ACID CAN BE SPECIFIED BY MORE THAN ONE TRIPLET CODON</a:t>
            </a:r>
            <a:endParaRPr lang="tr-TR" b="1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7.</a:t>
            </a:r>
            <a:r>
              <a:rPr lang="tr-TR" sz="2800" dirty="0" smtClean="0"/>
              <a:t> C</a:t>
            </a:r>
            <a:r>
              <a:rPr lang="en-US" sz="2800" dirty="0" smtClean="0"/>
              <a:t>OMMALESS</a:t>
            </a:r>
            <a:r>
              <a:rPr lang="tr-TR" sz="2800" dirty="0" smtClean="0"/>
              <a:t>-NO INTERNAL BREAKS USED IN THE CODE</a:t>
            </a:r>
          </a:p>
          <a:p>
            <a:pPr eaLnBrk="1" hangingPunct="1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8.</a:t>
            </a:r>
            <a:r>
              <a:rPr lang="tr-TR" sz="2800" dirty="0" smtClean="0"/>
              <a:t> N</a:t>
            </a:r>
            <a:r>
              <a:rPr lang="en-US" sz="2800" dirty="0" smtClean="0"/>
              <a:t>ON</a:t>
            </a:r>
            <a:r>
              <a:rPr lang="tr-TR" sz="2800" dirty="0" smtClean="0"/>
              <a:t>-</a:t>
            </a:r>
            <a:r>
              <a:rPr lang="en-US" sz="2800" dirty="0" smtClean="0"/>
              <a:t>OVERLAPP</a:t>
            </a:r>
            <a:r>
              <a:rPr lang="tr-TR" sz="2800" dirty="0" smtClean="0"/>
              <a:t>I</a:t>
            </a:r>
            <a:r>
              <a:rPr lang="en-US" sz="2800" dirty="0" smtClean="0"/>
              <a:t>NG</a:t>
            </a:r>
            <a:r>
              <a:rPr lang="tr-TR" sz="2800" dirty="0" smtClean="0"/>
              <a:t>-ANY SINGLE RIBONUCLEOTIDE WITHIN THE </a:t>
            </a:r>
            <a:r>
              <a:rPr lang="tr-TR" sz="2800" dirty="0" err="1" smtClean="0"/>
              <a:t>mRNA</a:t>
            </a:r>
            <a:r>
              <a:rPr lang="tr-TR" sz="2800" dirty="0" smtClean="0"/>
              <a:t> IS PART OF ONLY ONE TRIPLET</a:t>
            </a:r>
          </a:p>
          <a:p>
            <a:pPr eaLnBrk="1" hangingPunct="1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9.</a:t>
            </a:r>
            <a:r>
              <a:rPr lang="tr-TR" sz="2800" dirty="0" smtClean="0"/>
              <a:t> N</a:t>
            </a:r>
            <a:r>
              <a:rPr lang="en-US" sz="2800" dirty="0" smtClean="0"/>
              <a:t>EARLY UN</a:t>
            </a:r>
            <a:r>
              <a:rPr lang="tr-TR" sz="2800" dirty="0" smtClean="0"/>
              <a:t>I</a:t>
            </a:r>
            <a:r>
              <a:rPr lang="en-US" sz="2800" dirty="0" smtClean="0"/>
              <a:t>VERSAL</a:t>
            </a:r>
            <a:r>
              <a:rPr lang="tr-TR" sz="2800" dirty="0" smtClean="0"/>
              <a:t>-WITH MINOR EXPECTIONS SINGLE CODING DICTIONARY IS USED BY ALL ORGANISMS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8914" name="Picture 2" descr="http://www.euchromatin.com/Goodrich01F2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424936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52894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600" dirty="0" smtClean="0"/>
              <a:t>IN MOST</a:t>
            </a:r>
            <a:r>
              <a:rPr lang="tr-TR" sz="2600" dirty="0" smtClean="0"/>
              <a:t> OF THE GENES </a:t>
            </a:r>
            <a:r>
              <a:rPr lang="en-US" sz="2600" dirty="0" smtClean="0"/>
              <a:t>THE </a:t>
            </a:r>
            <a:r>
              <a:rPr lang="en-US" sz="2600" i="1" dirty="0" smtClean="0"/>
              <a:t>C</a:t>
            </a:r>
            <a:r>
              <a:rPr lang="tr-TR" sz="2600" i="1" dirty="0" smtClean="0"/>
              <a:t>I</a:t>
            </a:r>
            <a:r>
              <a:rPr lang="en-US" sz="2600" i="1" dirty="0" smtClean="0"/>
              <a:t>S-ACT</a:t>
            </a:r>
            <a:r>
              <a:rPr lang="tr-TR" sz="2600" i="1" dirty="0" smtClean="0"/>
              <a:t>I</a:t>
            </a:r>
            <a:r>
              <a:rPr lang="en-US" sz="2600" i="1" dirty="0" smtClean="0"/>
              <a:t>NG </a:t>
            </a:r>
            <a:endParaRPr lang="tr-TR" sz="2600" i="1" dirty="0" smtClean="0"/>
          </a:p>
          <a:p>
            <a:pPr>
              <a:buNone/>
            </a:pPr>
            <a:r>
              <a:rPr lang="en-US" sz="2600" i="1" dirty="0" smtClean="0"/>
              <a:t>CORE-PROMOTER</a:t>
            </a:r>
            <a:r>
              <a:rPr lang="tr-TR" sz="2600" i="1" dirty="0" smtClean="0"/>
              <a:t> </a:t>
            </a:r>
            <a:r>
              <a:rPr lang="en-US" sz="2600" dirty="0" smtClean="0"/>
              <a:t>ELEMENT </a:t>
            </a:r>
            <a:r>
              <a:rPr lang="tr-TR" sz="2600" dirty="0" smtClean="0"/>
              <a:t>I</a:t>
            </a:r>
            <a:r>
              <a:rPr lang="en-US" sz="2600" dirty="0" smtClean="0"/>
              <a:t>S THE</a:t>
            </a:r>
            <a:endParaRPr lang="tr-TR" sz="2600" dirty="0" smtClean="0"/>
          </a:p>
          <a:p>
            <a:pPr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GOLDBERG–HOGNESS</a:t>
            </a:r>
            <a:r>
              <a:rPr lang="tr-TR" sz="2600" b="1" dirty="0" smtClean="0"/>
              <a:t> </a:t>
            </a:r>
            <a:r>
              <a:rPr lang="en-US" sz="2600" dirty="0" smtClean="0"/>
              <a:t>OR </a:t>
            </a:r>
            <a:r>
              <a:rPr lang="en-US" sz="2600" b="1" dirty="0" smtClean="0">
                <a:solidFill>
                  <a:srgbClr val="FF0000"/>
                </a:solidFill>
              </a:rPr>
              <a:t>TATA BOX</a:t>
            </a:r>
            <a:endParaRPr lang="tr-TR" sz="2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600" dirty="0" smtClean="0"/>
              <a:t>PRESENT </a:t>
            </a:r>
            <a:r>
              <a:rPr lang="tr-TR" sz="2600" dirty="0" smtClean="0"/>
              <a:t>I</a:t>
            </a:r>
            <a:r>
              <a:rPr lang="en-US" sz="2600" dirty="0" smtClean="0"/>
              <a:t>N ALMOST</a:t>
            </a:r>
            <a:r>
              <a:rPr lang="tr-TR" sz="2600" dirty="0" smtClean="0"/>
              <a:t> </a:t>
            </a:r>
            <a:r>
              <a:rPr lang="en-US" sz="2600" dirty="0" smtClean="0"/>
              <a:t>ALL EUKARYOT</a:t>
            </a:r>
            <a:r>
              <a:rPr lang="tr-TR" sz="2600" dirty="0" smtClean="0"/>
              <a:t>I</a:t>
            </a:r>
            <a:r>
              <a:rPr lang="en-US" sz="2600" dirty="0" smtClean="0"/>
              <a:t>C</a:t>
            </a:r>
            <a:r>
              <a:rPr lang="tr-TR" sz="2600" dirty="0" smtClean="0"/>
              <a:t> </a:t>
            </a:r>
            <a:r>
              <a:rPr lang="en-US" sz="2600" dirty="0" smtClean="0"/>
              <a:t>GENES </a:t>
            </a:r>
            <a:endParaRPr lang="tr-TR" sz="2600" dirty="0" smtClean="0"/>
          </a:p>
          <a:p>
            <a:pPr>
              <a:buNone/>
            </a:pPr>
            <a:endParaRPr lang="tr-TR" sz="2600" dirty="0" smtClean="0"/>
          </a:p>
          <a:p>
            <a:pPr>
              <a:buNone/>
            </a:pPr>
            <a:r>
              <a:rPr lang="en-US" sz="2600" dirty="0" smtClean="0"/>
              <a:t>LOCATED ABOUT 35 NUCLEOT</a:t>
            </a:r>
            <a:r>
              <a:rPr lang="tr-TR" sz="2600" dirty="0" smtClean="0"/>
              <a:t>I</a:t>
            </a:r>
            <a:r>
              <a:rPr lang="en-US" sz="2600" dirty="0" smtClean="0"/>
              <a:t>DE PA</a:t>
            </a:r>
            <a:r>
              <a:rPr lang="tr-TR" sz="2600" dirty="0" smtClean="0"/>
              <a:t>I</a:t>
            </a:r>
            <a:r>
              <a:rPr lang="en-US" sz="2600" dirty="0" smtClean="0"/>
              <a:t>RS UPSTREAM</a:t>
            </a:r>
            <a:endParaRPr lang="tr-TR" sz="2600" dirty="0" smtClean="0"/>
          </a:p>
          <a:p>
            <a:pPr>
              <a:buNone/>
            </a:pPr>
            <a:r>
              <a:rPr lang="en-US" sz="2600" dirty="0" smtClean="0"/>
              <a:t>(-35) FROM</a:t>
            </a:r>
            <a:r>
              <a:rPr lang="tr-TR" sz="2600" dirty="0" smtClean="0"/>
              <a:t> </a:t>
            </a:r>
            <a:r>
              <a:rPr lang="en-US" sz="2600" dirty="0" smtClean="0"/>
              <a:t>THE START PO</a:t>
            </a:r>
            <a:r>
              <a:rPr lang="tr-TR" sz="2600" dirty="0" smtClean="0"/>
              <a:t>I</a:t>
            </a:r>
            <a:r>
              <a:rPr lang="en-US" sz="2600" dirty="0" smtClean="0"/>
              <a:t>NT OF</a:t>
            </a:r>
            <a:r>
              <a:rPr lang="tr-TR" sz="2600" dirty="0" smtClean="0"/>
              <a:t> </a:t>
            </a:r>
            <a:r>
              <a:rPr lang="en-US" sz="2600" dirty="0" smtClean="0"/>
              <a:t>TRANSCR</a:t>
            </a:r>
            <a:r>
              <a:rPr lang="tr-TR" sz="2600" dirty="0" smtClean="0"/>
              <a:t>I</a:t>
            </a:r>
            <a:r>
              <a:rPr lang="en-US" sz="2600" dirty="0" smtClean="0"/>
              <a:t>PT</a:t>
            </a:r>
            <a:r>
              <a:rPr lang="tr-TR" sz="2600" dirty="0" smtClean="0"/>
              <a:t>I</a:t>
            </a:r>
            <a:r>
              <a:rPr lang="en-US" sz="2600" dirty="0" smtClean="0"/>
              <a:t>ON </a:t>
            </a:r>
            <a:endParaRPr lang="tr-TR" sz="2600" dirty="0" smtClean="0"/>
          </a:p>
          <a:p>
            <a:pPr>
              <a:buNone/>
            </a:pPr>
            <a:endParaRPr lang="tr-TR" sz="2600" dirty="0" smtClean="0"/>
          </a:p>
          <a:p>
            <a:pPr>
              <a:buNone/>
            </a:pPr>
            <a:r>
              <a:rPr lang="tr-TR" sz="2600" dirty="0" smtClean="0"/>
              <a:t>T</a:t>
            </a:r>
            <a:r>
              <a:rPr lang="en-US" sz="2600" dirty="0" smtClean="0"/>
              <a:t>HE TATA BOXES SHARE A</a:t>
            </a:r>
            <a:r>
              <a:rPr lang="tr-TR" sz="2600" dirty="0" smtClean="0"/>
              <a:t> </a:t>
            </a:r>
            <a:r>
              <a:rPr lang="en-US" sz="2600" dirty="0" smtClean="0"/>
              <a:t>CONSENSUS SEQUEN</a:t>
            </a:r>
            <a:r>
              <a:rPr lang="tr-TR" sz="2600" dirty="0" smtClean="0"/>
              <a:t>CE</a:t>
            </a:r>
          </a:p>
          <a:p>
            <a:pPr>
              <a:buNone/>
            </a:pPr>
            <a:r>
              <a:rPr lang="tr-TR" sz="2600" dirty="0" smtClean="0"/>
              <a:t>-</a:t>
            </a:r>
            <a:r>
              <a:rPr lang="en-US" sz="2600" dirty="0" smtClean="0">
                <a:solidFill>
                  <a:srgbClr val="FF0000"/>
                </a:solidFill>
              </a:rPr>
              <a:t>TATAAAA</a:t>
            </a:r>
            <a:r>
              <a:rPr lang="tr-TR" sz="2600" dirty="0" smtClean="0"/>
              <a:t>-</a:t>
            </a:r>
            <a:r>
              <a:rPr lang="en-US" sz="2600" dirty="0" smtClean="0"/>
              <a:t> </a:t>
            </a:r>
            <a:endParaRPr lang="tr-TR" sz="2600" dirty="0" smtClean="0"/>
          </a:p>
          <a:p>
            <a:pPr>
              <a:buNone/>
            </a:pPr>
            <a:endParaRPr lang="tr-TR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9654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4700" b="1" dirty="0" smtClean="0">
                <a:solidFill>
                  <a:srgbClr val="FF0000"/>
                </a:solidFill>
              </a:rPr>
              <a:t>TATA BOX </a:t>
            </a:r>
            <a:endParaRPr lang="tr-TR" sz="47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sz="1900" dirty="0" smtClean="0"/>
          </a:p>
          <a:p>
            <a:pPr>
              <a:buNone/>
            </a:pPr>
            <a:r>
              <a:rPr lang="en-US" sz="4200" dirty="0" smtClean="0"/>
              <a:t>THE</a:t>
            </a:r>
            <a:r>
              <a:rPr lang="tr-TR" sz="4200" dirty="0" smtClean="0"/>
              <a:t> </a:t>
            </a:r>
            <a:r>
              <a:rPr lang="en-US" sz="4200" dirty="0" smtClean="0"/>
              <a:t>SEQUENCE AND FUNCT</a:t>
            </a:r>
            <a:r>
              <a:rPr lang="tr-TR" sz="4200" dirty="0" smtClean="0"/>
              <a:t>I</a:t>
            </a:r>
            <a:r>
              <a:rPr lang="en-US" sz="4200" dirty="0" smtClean="0"/>
              <a:t>ON ARE ANALOGOUS</a:t>
            </a:r>
            <a:r>
              <a:rPr lang="tr-TR" sz="4200" dirty="0" smtClean="0"/>
              <a:t> </a:t>
            </a:r>
            <a:r>
              <a:rPr lang="en-US" sz="4200" dirty="0" smtClean="0"/>
              <a:t>TO</a:t>
            </a:r>
            <a:endParaRPr lang="tr-TR" sz="4200" dirty="0" smtClean="0"/>
          </a:p>
          <a:p>
            <a:pPr>
              <a:buNone/>
            </a:pPr>
            <a:r>
              <a:rPr lang="en-US" sz="4200" dirty="0" smtClean="0"/>
              <a:t>THAT</a:t>
            </a:r>
            <a:r>
              <a:rPr lang="tr-TR" sz="4200" dirty="0" smtClean="0"/>
              <a:t> </a:t>
            </a:r>
            <a:r>
              <a:rPr lang="en-US" sz="4200" dirty="0" smtClean="0"/>
              <a:t>FOUND </a:t>
            </a:r>
            <a:r>
              <a:rPr lang="tr-TR" sz="4200" dirty="0" smtClean="0"/>
              <a:t>I</a:t>
            </a:r>
            <a:r>
              <a:rPr lang="en-US" sz="4200" dirty="0" smtClean="0"/>
              <a:t>N THE -10</a:t>
            </a:r>
            <a:r>
              <a:rPr lang="tr-TR" sz="4200" dirty="0" smtClean="0"/>
              <a:t> </a:t>
            </a:r>
            <a:r>
              <a:rPr lang="en-US" sz="4200" dirty="0" smtClean="0"/>
              <a:t>PROMOTER REG</a:t>
            </a:r>
            <a:r>
              <a:rPr lang="tr-TR" sz="4200" dirty="0" smtClean="0"/>
              <a:t>I</a:t>
            </a:r>
            <a:r>
              <a:rPr lang="en-US" sz="4200" dirty="0" smtClean="0"/>
              <a:t>ON OF</a:t>
            </a:r>
            <a:endParaRPr lang="tr-TR" sz="4200" dirty="0" smtClean="0"/>
          </a:p>
          <a:p>
            <a:pPr>
              <a:buNone/>
            </a:pPr>
            <a:r>
              <a:rPr lang="en-US" sz="4200" dirty="0" smtClean="0"/>
              <a:t>PROKARYOT</a:t>
            </a:r>
            <a:r>
              <a:rPr lang="tr-TR" sz="4200" dirty="0" smtClean="0"/>
              <a:t>I</a:t>
            </a:r>
            <a:r>
              <a:rPr lang="en-US" sz="4200" dirty="0" smtClean="0"/>
              <a:t>C</a:t>
            </a:r>
            <a:r>
              <a:rPr lang="tr-TR" sz="4200" dirty="0" smtClean="0"/>
              <a:t> </a:t>
            </a:r>
            <a:r>
              <a:rPr lang="en-US" sz="4200" dirty="0" smtClean="0"/>
              <a:t>GENES</a:t>
            </a:r>
          </a:p>
          <a:p>
            <a:pPr>
              <a:buNone/>
            </a:pPr>
            <a:endParaRPr lang="tr-TR" sz="4200" dirty="0" smtClean="0"/>
          </a:p>
          <a:p>
            <a:pPr>
              <a:buNone/>
            </a:pPr>
            <a:r>
              <a:rPr lang="en-US" sz="4200" dirty="0" smtClean="0"/>
              <a:t>BECAUSE TH</a:t>
            </a:r>
            <a:r>
              <a:rPr lang="tr-TR" sz="4200" dirty="0" smtClean="0"/>
              <a:t>I</a:t>
            </a:r>
            <a:r>
              <a:rPr lang="en-US" sz="4200" dirty="0" smtClean="0"/>
              <a:t>S REG</a:t>
            </a:r>
            <a:r>
              <a:rPr lang="tr-TR" sz="4200" dirty="0" smtClean="0"/>
              <a:t>I</a:t>
            </a:r>
            <a:r>
              <a:rPr lang="en-US" sz="4200" dirty="0" smtClean="0"/>
              <a:t>ON </a:t>
            </a:r>
            <a:r>
              <a:rPr lang="tr-TR" sz="4200" dirty="0" smtClean="0"/>
              <a:t>I</a:t>
            </a:r>
            <a:r>
              <a:rPr lang="en-US" sz="4200" dirty="0" smtClean="0"/>
              <a:t>S COMMON TO MOST</a:t>
            </a:r>
            <a:endParaRPr lang="tr-TR" sz="4200" dirty="0" smtClean="0"/>
          </a:p>
          <a:p>
            <a:pPr>
              <a:buNone/>
            </a:pPr>
            <a:r>
              <a:rPr lang="en-US" sz="4200" dirty="0" smtClean="0"/>
              <a:t>EUKARYOT</a:t>
            </a:r>
            <a:r>
              <a:rPr lang="tr-TR" sz="4200" dirty="0" smtClean="0"/>
              <a:t>I</a:t>
            </a:r>
            <a:r>
              <a:rPr lang="en-US" sz="4200" dirty="0" smtClean="0"/>
              <a:t>C</a:t>
            </a:r>
            <a:r>
              <a:rPr lang="tr-TR" sz="4200" dirty="0" smtClean="0"/>
              <a:t> </a:t>
            </a:r>
            <a:r>
              <a:rPr lang="en-US" sz="4200" dirty="0" smtClean="0"/>
              <a:t>GENES, THE TATA</a:t>
            </a:r>
            <a:r>
              <a:rPr lang="tr-TR" sz="4200" dirty="0" smtClean="0"/>
              <a:t> </a:t>
            </a:r>
            <a:r>
              <a:rPr lang="en-US" sz="4200" dirty="0" smtClean="0"/>
              <a:t>BOX </a:t>
            </a:r>
            <a:r>
              <a:rPr lang="tr-TR" sz="4200" dirty="0" smtClean="0"/>
              <a:t>I</a:t>
            </a:r>
            <a:r>
              <a:rPr lang="en-US" sz="4200" dirty="0" smtClean="0"/>
              <a:t>S THOUGHT TO B</a:t>
            </a:r>
            <a:r>
              <a:rPr lang="tr-TR" sz="4200" dirty="0" smtClean="0"/>
              <a:t>E</a:t>
            </a:r>
          </a:p>
          <a:p>
            <a:pPr>
              <a:buNone/>
            </a:pPr>
            <a:r>
              <a:rPr lang="en-US" sz="4200" dirty="0" smtClean="0"/>
              <a:t>NONSPEC</a:t>
            </a:r>
            <a:r>
              <a:rPr lang="tr-TR" sz="4200" dirty="0" smtClean="0"/>
              <a:t>I</a:t>
            </a:r>
            <a:r>
              <a:rPr lang="en-US" sz="4200" dirty="0" smtClean="0"/>
              <a:t>F</a:t>
            </a:r>
            <a:r>
              <a:rPr lang="tr-TR" sz="4200" dirty="0" smtClean="0"/>
              <a:t>I</a:t>
            </a:r>
            <a:r>
              <a:rPr lang="en-US" sz="4200" dirty="0" smtClean="0"/>
              <a:t>C AND</a:t>
            </a:r>
            <a:r>
              <a:rPr lang="tr-TR" sz="4200" dirty="0" smtClean="0"/>
              <a:t> </a:t>
            </a:r>
            <a:r>
              <a:rPr lang="en-US" sz="4200" dirty="0" smtClean="0"/>
              <a:t>TO BE RESPONS</a:t>
            </a:r>
            <a:r>
              <a:rPr lang="tr-TR" sz="4200" dirty="0" smtClean="0"/>
              <a:t>I</a:t>
            </a:r>
            <a:r>
              <a:rPr lang="en-US" sz="4200" dirty="0" smtClean="0"/>
              <a:t>BLE ONLY FOR</a:t>
            </a:r>
            <a:endParaRPr lang="tr-TR" sz="4200" dirty="0" smtClean="0"/>
          </a:p>
          <a:p>
            <a:pPr>
              <a:buNone/>
            </a:pPr>
            <a:r>
              <a:rPr lang="en-US" sz="4200" dirty="0" smtClean="0"/>
              <a:t>F</a:t>
            </a:r>
            <a:r>
              <a:rPr lang="tr-TR" sz="4200" dirty="0" smtClean="0"/>
              <a:t>I</a:t>
            </a:r>
            <a:r>
              <a:rPr lang="en-US" sz="4200" dirty="0" smtClean="0"/>
              <a:t>X</a:t>
            </a:r>
            <a:r>
              <a:rPr lang="tr-TR" sz="4200" dirty="0" smtClean="0"/>
              <a:t>I</a:t>
            </a:r>
            <a:r>
              <a:rPr lang="en-US" sz="4200" dirty="0" smtClean="0"/>
              <a:t>NG</a:t>
            </a:r>
            <a:r>
              <a:rPr lang="tr-TR" sz="4200" dirty="0" smtClean="0"/>
              <a:t> </a:t>
            </a:r>
            <a:r>
              <a:rPr lang="en-US" sz="4200" dirty="0" smtClean="0"/>
              <a:t>THE S</a:t>
            </a:r>
            <a:r>
              <a:rPr lang="tr-TR" sz="4200" dirty="0" smtClean="0"/>
              <a:t>I</a:t>
            </a:r>
            <a:r>
              <a:rPr lang="en-US" sz="4200" dirty="0" smtClean="0"/>
              <a:t>TE OF</a:t>
            </a:r>
            <a:r>
              <a:rPr lang="tr-TR" sz="4200" dirty="0" smtClean="0"/>
              <a:t> </a:t>
            </a:r>
            <a:r>
              <a:rPr lang="en-US" sz="4200" dirty="0" smtClean="0"/>
              <a:t>TRANSCR</a:t>
            </a:r>
            <a:r>
              <a:rPr lang="tr-TR" sz="4200" dirty="0" smtClean="0"/>
              <a:t>I</a:t>
            </a:r>
            <a:r>
              <a:rPr lang="en-US" sz="4200" dirty="0" smtClean="0"/>
              <a:t>PT</a:t>
            </a:r>
            <a:r>
              <a:rPr lang="tr-TR" sz="4200" dirty="0" smtClean="0"/>
              <a:t>I</a:t>
            </a:r>
            <a:r>
              <a:rPr lang="en-US" sz="4200" dirty="0" smtClean="0"/>
              <a:t>ON </a:t>
            </a:r>
            <a:r>
              <a:rPr lang="tr-TR" sz="4200" dirty="0" smtClean="0"/>
              <a:t>I</a:t>
            </a:r>
            <a:r>
              <a:rPr lang="en-US" sz="4200" dirty="0" smtClean="0"/>
              <a:t>N</a:t>
            </a:r>
            <a:r>
              <a:rPr lang="tr-TR" sz="4200" dirty="0" smtClean="0"/>
              <a:t>I</a:t>
            </a:r>
            <a:r>
              <a:rPr lang="en-US" sz="4200" dirty="0" smtClean="0"/>
              <a:t>T</a:t>
            </a:r>
            <a:r>
              <a:rPr lang="tr-TR" sz="4200" dirty="0" smtClean="0"/>
              <a:t>I</a:t>
            </a:r>
            <a:r>
              <a:rPr lang="en-US" sz="4200" dirty="0" smtClean="0"/>
              <a:t>AT</a:t>
            </a:r>
            <a:r>
              <a:rPr lang="tr-TR" sz="4200" dirty="0" smtClean="0"/>
              <a:t>I</a:t>
            </a:r>
            <a:r>
              <a:rPr lang="en-US" sz="4200" dirty="0" smtClean="0"/>
              <a:t>ON BY</a:t>
            </a:r>
            <a:endParaRPr lang="tr-TR" sz="4200" dirty="0" smtClean="0"/>
          </a:p>
          <a:p>
            <a:pPr>
              <a:buNone/>
            </a:pPr>
            <a:r>
              <a:rPr lang="en-US" sz="4200" dirty="0" smtClean="0"/>
              <a:t>FAC</a:t>
            </a:r>
            <a:r>
              <a:rPr lang="tr-TR" sz="4200" dirty="0" smtClean="0"/>
              <a:t>I</a:t>
            </a:r>
            <a:r>
              <a:rPr lang="en-US" sz="4200" dirty="0" smtClean="0"/>
              <a:t>L</a:t>
            </a:r>
            <a:r>
              <a:rPr lang="tr-TR" sz="4200" dirty="0" smtClean="0"/>
              <a:t>I</a:t>
            </a:r>
            <a:r>
              <a:rPr lang="en-US" sz="4200" dirty="0" smtClean="0"/>
              <a:t>TAT</a:t>
            </a:r>
            <a:r>
              <a:rPr lang="tr-TR" sz="4200" dirty="0" smtClean="0"/>
              <a:t>I</a:t>
            </a:r>
            <a:r>
              <a:rPr lang="en-US" sz="4200" dirty="0" smtClean="0"/>
              <a:t>NG DENATURAT</a:t>
            </a:r>
            <a:r>
              <a:rPr lang="tr-TR" sz="4200" dirty="0" smtClean="0"/>
              <a:t>I</a:t>
            </a:r>
            <a:r>
              <a:rPr lang="en-US" sz="4200" dirty="0" smtClean="0"/>
              <a:t>ON</a:t>
            </a:r>
            <a:r>
              <a:rPr lang="tr-TR" sz="4200" dirty="0" smtClean="0"/>
              <a:t> </a:t>
            </a:r>
            <a:r>
              <a:rPr lang="en-US" sz="4200" dirty="0" smtClean="0"/>
              <a:t>OF</a:t>
            </a:r>
            <a:r>
              <a:rPr lang="tr-TR" sz="4200" dirty="0" smtClean="0"/>
              <a:t> </a:t>
            </a:r>
            <a:r>
              <a:rPr lang="en-US" sz="4200" dirty="0" smtClean="0"/>
              <a:t>THE HEL</a:t>
            </a:r>
            <a:r>
              <a:rPr lang="tr-TR" sz="4200" dirty="0" smtClean="0"/>
              <a:t>IX </a:t>
            </a:r>
          </a:p>
          <a:p>
            <a:pPr>
              <a:buNone/>
            </a:pPr>
            <a:r>
              <a:rPr lang="tr-TR" sz="4200" dirty="0" smtClean="0"/>
              <a:t>(</a:t>
            </a:r>
            <a:r>
              <a:rPr lang="en-US" sz="4200" dirty="0" smtClean="0"/>
              <a:t>A=T BASE</a:t>
            </a:r>
            <a:r>
              <a:rPr lang="tr-TR" sz="4200" dirty="0" smtClean="0"/>
              <a:t> </a:t>
            </a:r>
            <a:r>
              <a:rPr lang="en-US" sz="4200" dirty="0" smtClean="0"/>
              <a:t>PA</a:t>
            </a:r>
            <a:r>
              <a:rPr lang="tr-TR" sz="4200" dirty="0" smtClean="0"/>
              <a:t>I</a:t>
            </a:r>
            <a:r>
              <a:rPr lang="en-US" sz="4200" dirty="0" smtClean="0"/>
              <a:t>RS ARE</a:t>
            </a:r>
            <a:r>
              <a:rPr lang="tr-TR" sz="4200" dirty="0" smtClean="0"/>
              <a:t> </a:t>
            </a:r>
            <a:r>
              <a:rPr lang="en-US" sz="4200" dirty="0" smtClean="0"/>
              <a:t>LESS STABLE THAN G</a:t>
            </a:r>
            <a:r>
              <a:rPr lang="en-US" sz="4200" dirty="0" smtClean="0">
                <a:cs typeface="Arial"/>
              </a:rPr>
              <a:t>≡</a:t>
            </a:r>
            <a:r>
              <a:rPr lang="en-US" sz="4200" dirty="0" smtClean="0"/>
              <a:t>C</a:t>
            </a:r>
            <a:r>
              <a:rPr lang="tr-TR" sz="4200" dirty="0" smtClean="0"/>
              <a:t> </a:t>
            </a:r>
            <a:r>
              <a:rPr lang="en-US" sz="4200" dirty="0" smtClean="0"/>
              <a:t>PA</a:t>
            </a:r>
            <a:r>
              <a:rPr lang="tr-TR" sz="4200" dirty="0" smtClean="0"/>
              <a:t>I</a:t>
            </a:r>
            <a:r>
              <a:rPr lang="en-US" sz="4200" dirty="0" smtClean="0"/>
              <a:t>RS</a:t>
            </a:r>
            <a:r>
              <a:rPr lang="tr-TR" sz="4200" dirty="0" smtClean="0"/>
              <a:t>)</a:t>
            </a:r>
          </a:p>
          <a:p>
            <a:pPr>
              <a:buNone/>
            </a:pPr>
            <a:endParaRPr lang="en-US" sz="4200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908720"/>
            <a:ext cx="8507288" cy="561662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4700" dirty="0" smtClean="0"/>
              <a:t>ANOTHER </a:t>
            </a:r>
            <a:r>
              <a:rPr lang="en-US" sz="4700" i="1" dirty="0" smtClean="0"/>
              <a:t>C</a:t>
            </a:r>
            <a:r>
              <a:rPr lang="tr-TR" sz="4700" i="1" dirty="0" smtClean="0"/>
              <a:t>I</a:t>
            </a:r>
            <a:r>
              <a:rPr lang="en-US" sz="4700" i="1" dirty="0" smtClean="0"/>
              <a:t>S-ACT</a:t>
            </a:r>
            <a:r>
              <a:rPr lang="tr-TR" sz="4700" i="1" dirty="0" smtClean="0"/>
              <a:t>I</a:t>
            </a:r>
            <a:r>
              <a:rPr lang="en-US" sz="4700" i="1" dirty="0" smtClean="0"/>
              <a:t>NG </a:t>
            </a:r>
            <a:r>
              <a:rPr lang="en-US" sz="4700" dirty="0" smtClean="0"/>
              <a:t>DNA SEQUENCE </a:t>
            </a:r>
            <a:r>
              <a:rPr lang="tr-TR" sz="4700" dirty="0" smtClean="0"/>
              <a:t>I</a:t>
            </a:r>
            <a:r>
              <a:rPr lang="en-US" sz="4700" dirty="0" smtClean="0"/>
              <a:t>S THE</a:t>
            </a:r>
            <a:endParaRPr lang="tr-TR" sz="4700" dirty="0" smtClean="0"/>
          </a:p>
          <a:p>
            <a:pPr>
              <a:buNone/>
            </a:pPr>
            <a:r>
              <a:rPr lang="en-US" sz="4700" b="1" dirty="0" smtClean="0">
                <a:solidFill>
                  <a:srgbClr val="FF0000"/>
                </a:solidFill>
              </a:rPr>
              <a:t>CAAT</a:t>
            </a:r>
            <a:r>
              <a:rPr lang="tr-TR" sz="4700" b="1" dirty="0" smtClean="0">
                <a:solidFill>
                  <a:srgbClr val="FF0000"/>
                </a:solidFill>
              </a:rPr>
              <a:t> </a:t>
            </a:r>
            <a:r>
              <a:rPr lang="en-US" sz="4700" b="1" dirty="0" smtClean="0">
                <a:solidFill>
                  <a:srgbClr val="FF0000"/>
                </a:solidFill>
              </a:rPr>
              <a:t>BOX</a:t>
            </a:r>
            <a:endParaRPr lang="tr-TR" sz="4700" b="1" dirty="0" smtClean="0"/>
          </a:p>
          <a:p>
            <a:pPr>
              <a:buNone/>
            </a:pPr>
            <a:endParaRPr lang="tr-TR" sz="2100" dirty="0" smtClean="0"/>
          </a:p>
          <a:p>
            <a:pPr>
              <a:buNone/>
            </a:pPr>
            <a:r>
              <a:rPr lang="en-US" sz="4700" dirty="0" smtClean="0"/>
              <a:t>TH</a:t>
            </a:r>
            <a:r>
              <a:rPr lang="tr-TR" sz="4700" dirty="0" smtClean="0"/>
              <a:t>I</a:t>
            </a:r>
            <a:r>
              <a:rPr lang="en-US" sz="4700" dirty="0" smtClean="0"/>
              <a:t>S CONSENSUS SEQUENCE </a:t>
            </a:r>
            <a:r>
              <a:rPr lang="tr-TR" sz="4700" dirty="0" smtClean="0"/>
              <a:t>“</a:t>
            </a:r>
            <a:r>
              <a:rPr lang="en-US" sz="4700" dirty="0" smtClean="0">
                <a:solidFill>
                  <a:srgbClr val="FF0000"/>
                </a:solidFill>
              </a:rPr>
              <a:t>GGCCAATCT</a:t>
            </a:r>
            <a:r>
              <a:rPr lang="tr-TR" sz="4700" dirty="0" smtClean="0">
                <a:solidFill>
                  <a:srgbClr val="FF0000"/>
                </a:solidFill>
              </a:rPr>
              <a:t>”</a:t>
            </a:r>
            <a:r>
              <a:rPr lang="en-US" sz="4700" dirty="0" smtClean="0"/>
              <a:t> </a:t>
            </a:r>
            <a:r>
              <a:rPr lang="tr-TR" sz="4700" dirty="0" smtClean="0"/>
              <a:t>I</a:t>
            </a:r>
            <a:r>
              <a:rPr lang="en-US" sz="4700" dirty="0" smtClean="0"/>
              <a:t>S</a:t>
            </a:r>
            <a:r>
              <a:rPr lang="tr-TR" sz="4700" dirty="0" smtClean="0"/>
              <a:t> </a:t>
            </a:r>
          </a:p>
          <a:p>
            <a:pPr>
              <a:buNone/>
            </a:pPr>
            <a:r>
              <a:rPr lang="en-US" sz="4700" dirty="0" smtClean="0"/>
              <a:t>LOCATED UPSTREAM</a:t>
            </a:r>
            <a:r>
              <a:rPr lang="tr-TR" sz="4700" dirty="0" smtClean="0"/>
              <a:t> </a:t>
            </a:r>
            <a:r>
              <a:rPr lang="en-US" sz="4700" dirty="0" smtClean="0"/>
              <a:t>(</a:t>
            </a:r>
            <a:r>
              <a:rPr lang="tr-TR" sz="4700" dirty="0" smtClean="0"/>
              <a:t>I</a:t>
            </a:r>
            <a:r>
              <a:rPr lang="en-US" sz="4700" dirty="0" smtClean="0"/>
              <a:t>N THE 5 REG</a:t>
            </a:r>
            <a:r>
              <a:rPr lang="tr-TR" sz="4700" dirty="0" smtClean="0"/>
              <a:t>I</a:t>
            </a:r>
            <a:r>
              <a:rPr lang="en-US" sz="4700" dirty="0" smtClean="0"/>
              <a:t>ON) OF</a:t>
            </a:r>
            <a:r>
              <a:rPr lang="tr-TR" sz="4700" dirty="0" smtClean="0"/>
              <a:t> </a:t>
            </a:r>
            <a:r>
              <a:rPr lang="en-US" sz="4700" dirty="0" smtClean="0"/>
              <a:t>THE</a:t>
            </a:r>
            <a:endParaRPr lang="tr-TR" sz="4700" dirty="0" smtClean="0"/>
          </a:p>
          <a:p>
            <a:pPr>
              <a:buNone/>
            </a:pPr>
            <a:r>
              <a:rPr lang="en-US" sz="4700" dirty="0" smtClean="0"/>
              <a:t>GENE</a:t>
            </a:r>
            <a:r>
              <a:rPr lang="tr-TR" sz="4700" dirty="0" smtClean="0"/>
              <a:t> </a:t>
            </a:r>
            <a:r>
              <a:rPr lang="en-US" sz="4700" dirty="0" smtClean="0"/>
              <a:t>AT</a:t>
            </a:r>
            <a:r>
              <a:rPr lang="tr-TR" sz="4700" dirty="0" smtClean="0"/>
              <a:t> </a:t>
            </a:r>
            <a:r>
              <a:rPr lang="en-US" sz="4700" dirty="0" smtClean="0"/>
              <a:t>ABOUT 80 NUCLEOT</a:t>
            </a:r>
            <a:r>
              <a:rPr lang="tr-TR" sz="4700" dirty="0" smtClean="0"/>
              <a:t>I</a:t>
            </a:r>
            <a:r>
              <a:rPr lang="en-US" sz="4700" dirty="0" smtClean="0"/>
              <a:t>DES FROM THE</a:t>
            </a:r>
            <a:endParaRPr lang="tr-TR" sz="4700" dirty="0" smtClean="0"/>
          </a:p>
          <a:p>
            <a:pPr>
              <a:buNone/>
            </a:pPr>
            <a:r>
              <a:rPr lang="en-US" sz="4700" dirty="0" smtClean="0"/>
              <a:t>START OF</a:t>
            </a:r>
            <a:r>
              <a:rPr lang="tr-TR" sz="4700" dirty="0" smtClean="0"/>
              <a:t> </a:t>
            </a:r>
            <a:r>
              <a:rPr lang="en-US" sz="4700" dirty="0" smtClean="0"/>
              <a:t>TRANSCR</a:t>
            </a:r>
            <a:r>
              <a:rPr lang="tr-TR" sz="4700" dirty="0" smtClean="0"/>
              <a:t>I</a:t>
            </a:r>
            <a:r>
              <a:rPr lang="en-US" sz="4700" dirty="0" smtClean="0"/>
              <a:t>PT</a:t>
            </a:r>
            <a:r>
              <a:rPr lang="tr-TR" sz="4700" dirty="0" smtClean="0"/>
              <a:t>I</a:t>
            </a:r>
            <a:r>
              <a:rPr lang="en-US" sz="4700" dirty="0" smtClean="0"/>
              <a:t>ON (-80) </a:t>
            </a:r>
            <a:endParaRPr lang="tr-TR" sz="4700" dirty="0" smtClean="0"/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r>
              <a:rPr lang="en-US" sz="4700" dirty="0" smtClean="0"/>
              <a:t>OTHER</a:t>
            </a:r>
            <a:r>
              <a:rPr lang="tr-TR" sz="4700" dirty="0" smtClean="0"/>
              <a:t> </a:t>
            </a:r>
            <a:r>
              <a:rPr lang="en-US" sz="4700" dirty="0" smtClean="0"/>
              <a:t>UPSTREAM REGULATORY REG</a:t>
            </a:r>
            <a:r>
              <a:rPr lang="tr-TR" sz="4700" dirty="0" smtClean="0"/>
              <a:t>I</a:t>
            </a:r>
            <a:r>
              <a:rPr lang="en-US" sz="4700" dirty="0" smtClean="0"/>
              <a:t>ONS</a:t>
            </a:r>
            <a:r>
              <a:rPr lang="tr-TR" sz="4700" dirty="0" smtClean="0"/>
              <a:t> </a:t>
            </a:r>
            <a:r>
              <a:rPr lang="en-US" sz="4700" dirty="0" smtClean="0"/>
              <a:t>HAVE</a:t>
            </a:r>
            <a:endParaRPr lang="tr-TR" sz="4700" dirty="0" smtClean="0"/>
          </a:p>
          <a:p>
            <a:pPr>
              <a:buNone/>
            </a:pPr>
            <a:r>
              <a:rPr lang="en-US" sz="4700" dirty="0" smtClean="0"/>
              <a:t>BEEN</a:t>
            </a:r>
            <a:r>
              <a:rPr lang="tr-TR" sz="4700" dirty="0" smtClean="0"/>
              <a:t> </a:t>
            </a:r>
            <a:r>
              <a:rPr lang="en-US" sz="4700" dirty="0" smtClean="0"/>
              <a:t>FOUND</a:t>
            </a:r>
            <a:r>
              <a:rPr lang="tr-TR" sz="4700" dirty="0" smtClean="0"/>
              <a:t> </a:t>
            </a:r>
            <a:r>
              <a:rPr lang="en-US" sz="4700" dirty="0" smtClean="0"/>
              <a:t>AND MOST GENES CONTA</a:t>
            </a:r>
            <a:r>
              <a:rPr lang="tr-TR" sz="4700" dirty="0" smtClean="0"/>
              <a:t>I</a:t>
            </a:r>
            <a:r>
              <a:rPr lang="en-US" sz="4700" dirty="0" smtClean="0"/>
              <a:t>N ONE OR</a:t>
            </a:r>
            <a:endParaRPr lang="tr-TR" sz="4700" dirty="0" smtClean="0"/>
          </a:p>
          <a:p>
            <a:pPr>
              <a:buNone/>
            </a:pPr>
            <a:r>
              <a:rPr lang="en-US" sz="4700" dirty="0" smtClean="0"/>
              <a:t>MORE</a:t>
            </a:r>
            <a:r>
              <a:rPr lang="tr-TR" sz="4700" dirty="0" smtClean="0"/>
              <a:t> </a:t>
            </a:r>
            <a:r>
              <a:rPr lang="en-US" sz="4700" dirty="0" smtClean="0"/>
              <a:t>OF</a:t>
            </a:r>
            <a:r>
              <a:rPr lang="tr-TR" sz="4700" dirty="0" smtClean="0"/>
              <a:t> </a:t>
            </a:r>
            <a:r>
              <a:rPr lang="en-US" sz="4700" dirty="0" smtClean="0"/>
              <a:t>THEM</a:t>
            </a:r>
            <a:r>
              <a:rPr lang="tr-TR" sz="4700" dirty="0" smtClean="0"/>
              <a:t> </a:t>
            </a:r>
            <a:r>
              <a:rPr lang="en-US" sz="4700" dirty="0" smtClean="0"/>
              <a:t>THEY </a:t>
            </a:r>
            <a:r>
              <a:rPr lang="tr-TR" sz="4700" dirty="0" smtClean="0"/>
              <a:t>I</a:t>
            </a:r>
            <a:r>
              <a:rPr lang="en-US" sz="4700" dirty="0" smtClean="0"/>
              <a:t>NFLUENCE THE EFF</a:t>
            </a:r>
            <a:r>
              <a:rPr lang="tr-TR" sz="4700" dirty="0" smtClean="0"/>
              <a:t>I</a:t>
            </a:r>
            <a:r>
              <a:rPr lang="en-US" sz="4700" dirty="0" smtClean="0"/>
              <a:t>C</a:t>
            </a:r>
            <a:r>
              <a:rPr lang="tr-TR" sz="4700" dirty="0" smtClean="0"/>
              <a:t>I</a:t>
            </a:r>
            <a:r>
              <a:rPr lang="en-US" sz="4700" dirty="0" smtClean="0"/>
              <a:t>ENCY</a:t>
            </a:r>
            <a:endParaRPr lang="tr-TR" sz="4700" dirty="0" smtClean="0"/>
          </a:p>
          <a:p>
            <a:pPr>
              <a:buNone/>
            </a:pPr>
            <a:r>
              <a:rPr lang="en-US" sz="4700" dirty="0" smtClean="0"/>
              <a:t>OF THE</a:t>
            </a:r>
            <a:r>
              <a:rPr lang="tr-TR" sz="4700" dirty="0" smtClean="0"/>
              <a:t> </a:t>
            </a:r>
            <a:r>
              <a:rPr lang="en-US" sz="4700" dirty="0" smtClean="0"/>
              <a:t>PROMOTER, ALONG</a:t>
            </a:r>
            <a:r>
              <a:rPr lang="tr-TR" sz="4700" dirty="0" smtClean="0"/>
              <a:t> </a:t>
            </a:r>
            <a:r>
              <a:rPr lang="en-US" sz="4700" dirty="0" smtClean="0"/>
              <a:t>W</a:t>
            </a:r>
            <a:r>
              <a:rPr lang="tr-TR" sz="4700" dirty="0" smtClean="0"/>
              <a:t>I</a:t>
            </a:r>
            <a:r>
              <a:rPr lang="en-US" sz="4700" dirty="0" smtClean="0"/>
              <a:t>TH THE</a:t>
            </a:r>
            <a:r>
              <a:rPr lang="tr-TR" sz="4700" dirty="0" smtClean="0"/>
              <a:t> </a:t>
            </a:r>
            <a:r>
              <a:rPr lang="en-US" sz="4700" dirty="0" smtClean="0"/>
              <a:t>TATA BOX</a:t>
            </a:r>
            <a:endParaRPr lang="tr-TR" sz="4700" dirty="0" smtClean="0"/>
          </a:p>
          <a:p>
            <a:pPr>
              <a:buNone/>
            </a:pPr>
            <a:r>
              <a:rPr lang="en-US" sz="4700" dirty="0" smtClean="0"/>
              <a:t>AND CAAT BOX</a:t>
            </a:r>
            <a:endParaRPr lang="tr-TR" sz="4700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DNA REG</a:t>
            </a:r>
            <a:r>
              <a:rPr lang="tr-TR" sz="2800" dirty="0" smtClean="0"/>
              <a:t>I</a:t>
            </a:r>
            <a:r>
              <a:rPr lang="en-US" sz="2800" dirty="0" smtClean="0"/>
              <a:t>ONS CALLED ENHANCERS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REPRESENT ANOTHER </a:t>
            </a:r>
            <a:r>
              <a:rPr lang="en-US" sz="2800" i="1" dirty="0" smtClean="0">
                <a:solidFill>
                  <a:srgbClr val="FF0000"/>
                </a:solidFill>
              </a:rPr>
              <a:t>C</a:t>
            </a:r>
            <a:r>
              <a:rPr lang="tr-TR" sz="2800" i="1" dirty="0" smtClean="0">
                <a:solidFill>
                  <a:srgbClr val="FF0000"/>
                </a:solidFill>
              </a:rPr>
              <a:t>I</a:t>
            </a:r>
            <a:r>
              <a:rPr lang="en-US" sz="2800" i="1" dirty="0" smtClean="0">
                <a:solidFill>
                  <a:srgbClr val="FF0000"/>
                </a:solidFill>
              </a:rPr>
              <a:t>S-ACT</a:t>
            </a:r>
            <a:r>
              <a:rPr lang="tr-TR" sz="2800" i="1" dirty="0" smtClean="0">
                <a:solidFill>
                  <a:srgbClr val="FF0000"/>
                </a:solidFill>
              </a:rPr>
              <a:t>I</a:t>
            </a:r>
            <a:r>
              <a:rPr lang="en-US" sz="2800" i="1" dirty="0" smtClean="0">
                <a:solidFill>
                  <a:srgbClr val="FF0000"/>
                </a:solidFill>
              </a:rPr>
              <a:t>NG ELEMENT</a:t>
            </a:r>
          </a:p>
          <a:p>
            <a:pPr>
              <a:buNone/>
            </a:pPr>
            <a:endParaRPr lang="tr-TR" sz="1000" dirty="0" smtClean="0"/>
          </a:p>
          <a:p>
            <a:pPr>
              <a:buNone/>
            </a:pPr>
            <a:r>
              <a:rPr lang="en-US" sz="2800" dirty="0" smtClean="0"/>
              <a:t>ALTHOUGH THE</a:t>
            </a:r>
            <a:r>
              <a:rPr lang="tr-TR" sz="2800" dirty="0" smtClean="0"/>
              <a:t>I</a:t>
            </a:r>
            <a:r>
              <a:rPr lang="en-US" sz="2800" dirty="0" smtClean="0"/>
              <a:t>R LOCAT</a:t>
            </a:r>
            <a:r>
              <a:rPr lang="tr-TR" sz="2800" dirty="0" smtClean="0"/>
              <a:t>I</a:t>
            </a:r>
            <a:r>
              <a:rPr lang="en-US" sz="2800" dirty="0" smtClean="0"/>
              <a:t>ONS CAN VARY,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ENHANCERS ARE OFTEN FOUND</a:t>
            </a:r>
            <a:r>
              <a:rPr lang="tr-TR" sz="2800" dirty="0" smtClean="0"/>
              <a:t> </a:t>
            </a:r>
            <a:r>
              <a:rPr lang="en-US" sz="2800" dirty="0" smtClean="0"/>
              <a:t>F</a:t>
            </a:r>
            <a:r>
              <a:rPr lang="tr-TR" sz="2800" dirty="0" smtClean="0"/>
              <a:t>U</a:t>
            </a:r>
            <a:r>
              <a:rPr lang="en-US" sz="2800" dirty="0" smtClean="0"/>
              <a:t>RTHER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UPSTREAM THAN THE REG</a:t>
            </a:r>
            <a:r>
              <a:rPr lang="tr-TR" sz="2800" dirty="0" smtClean="0"/>
              <a:t>I</a:t>
            </a:r>
            <a:r>
              <a:rPr lang="en-US" sz="2800" dirty="0" smtClean="0"/>
              <a:t>ONS ALREADY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MENT</a:t>
            </a:r>
            <a:r>
              <a:rPr lang="tr-TR" sz="2800" dirty="0" smtClean="0"/>
              <a:t>I</a:t>
            </a:r>
            <a:r>
              <a:rPr lang="en-US" sz="2800" dirty="0" smtClean="0"/>
              <a:t>ONED, OR EVEN</a:t>
            </a:r>
            <a:r>
              <a:rPr lang="tr-TR" sz="2800" dirty="0" smtClean="0"/>
              <a:t> </a:t>
            </a:r>
            <a:r>
              <a:rPr lang="en-US" sz="2800" dirty="0" smtClean="0"/>
              <a:t>DOWNSTREAM OR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W</a:t>
            </a:r>
            <a:r>
              <a:rPr lang="tr-TR" sz="2800" dirty="0" smtClean="0"/>
              <a:t>I</a:t>
            </a:r>
            <a:r>
              <a:rPr lang="en-US" sz="2800" dirty="0" smtClean="0"/>
              <a:t>TH</a:t>
            </a:r>
            <a:r>
              <a:rPr lang="tr-TR" sz="2800" dirty="0" smtClean="0"/>
              <a:t>I</a:t>
            </a:r>
            <a:r>
              <a:rPr lang="en-US" sz="2800" dirty="0" smtClean="0"/>
              <a:t>N THE GENE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548680"/>
            <a:ext cx="8964488" cy="612068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TRANS-ACT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NG FACTORS </a:t>
            </a:r>
            <a:r>
              <a:rPr lang="tr-TR" dirty="0" smtClean="0"/>
              <a:t>ARE OTHER TYPE OF</a:t>
            </a:r>
          </a:p>
          <a:p>
            <a:pPr>
              <a:buNone/>
            </a:pPr>
            <a:r>
              <a:rPr lang="tr-TR" dirty="0" smtClean="0"/>
              <a:t>REGULATORY SEQUENCES </a:t>
            </a:r>
            <a:r>
              <a:rPr lang="en-US" dirty="0" smtClean="0"/>
              <a:t>THAT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FAC</a:t>
            </a:r>
            <a:r>
              <a:rPr lang="tr-TR" dirty="0" smtClean="0"/>
              <a:t>I</a:t>
            </a:r>
            <a:r>
              <a:rPr lang="en-US" dirty="0" smtClean="0"/>
              <a:t>L</a:t>
            </a:r>
            <a:r>
              <a:rPr lang="tr-TR" dirty="0" smtClean="0"/>
              <a:t>I</a:t>
            </a:r>
            <a:r>
              <a:rPr lang="en-US" dirty="0" smtClean="0"/>
              <a:t>TATE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RNP</a:t>
            </a:r>
            <a:r>
              <a:rPr lang="tr-TR" dirty="0" smtClean="0"/>
              <a:t>II </a:t>
            </a:r>
            <a:r>
              <a:rPr lang="en-US" dirty="0" smtClean="0"/>
              <a:t>B</a:t>
            </a:r>
            <a:r>
              <a:rPr lang="tr-TR" dirty="0" smtClean="0"/>
              <a:t>I</a:t>
            </a:r>
            <a:r>
              <a:rPr lang="en-US" dirty="0" smtClean="0"/>
              <a:t>ND</a:t>
            </a:r>
            <a:r>
              <a:rPr lang="tr-TR" dirty="0" smtClean="0"/>
              <a:t>I</a:t>
            </a:r>
            <a:r>
              <a:rPr lang="en-US" dirty="0" smtClean="0"/>
              <a:t>NG</a:t>
            </a:r>
            <a:r>
              <a:rPr lang="tr-TR" dirty="0" smtClean="0"/>
              <a:t> (</a:t>
            </a:r>
            <a:r>
              <a:rPr lang="en-US" dirty="0" smtClean="0"/>
              <a:t>THE</a:t>
            </a:r>
            <a:r>
              <a:rPr lang="tr-TR" dirty="0" smtClean="0"/>
              <a:t> I</a:t>
            </a:r>
            <a:r>
              <a:rPr lang="en-US" dirty="0" smtClean="0"/>
              <a:t>N</a:t>
            </a:r>
            <a:r>
              <a:rPr lang="tr-TR" dirty="0" smtClean="0"/>
              <a:t>I</a:t>
            </a:r>
            <a:r>
              <a:rPr lang="en-US" dirty="0" smtClean="0"/>
              <a:t>T</a:t>
            </a:r>
            <a:r>
              <a:rPr lang="tr-TR" dirty="0" smtClean="0"/>
              <a:t>I</a:t>
            </a:r>
            <a:r>
              <a:rPr lang="en-US" dirty="0" smtClean="0"/>
              <a:t>AT</a:t>
            </a:r>
            <a:r>
              <a:rPr lang="tr-TR" dirty="0" smtClean="0"/>
              <a:t>I</a:t>
            </a:r>
            <a:r>
              <a:rPr lang="en-US" dirty="0" smtClean="0"/>
              <a:t>ON OF</a:t>
            </a:r>
            <a:r>
              <a:rPr lang="tr-TR" dirty="0" smtClean="0"/>
              <a:t> </a:t>
            </a:r>
            <a:r>
              <a:rPr lang="en-US" dirty="0" smtClean="0"/>
              <a:t>TRANSCR</a:t>
            </a:r>
            <a:r>
              <a:rPr lang="tr-TR" dirty="0" smtClean="0"/>
              <a:t>I</a:t>
            </a:r>
            <a:r>
              <a:rPr lang="en-US" dirty="0" smtClean="0"/>
              <a:t>PT</a:t>
            </a:r>
            <a:r>
              <a:rPr lang="tr-TR" dirty="0" smtClean="0"/>
              <a:t>I</a:t>
            </a:r>
            <a:r>
              <a:rPr lang="en-US" dirty="0" smtClean="0"/>
              <a:t>ON</a:t>
            </a:r>
            <a:r>
              <a:rPr lang="tr-TR" dirty="0" smtClean="0"/>
              <a:t>) </a:t>
            </a:r>
          </a:p>
          <a:p>
            <a:pPr>
              <a:buNone/>
            </a:pPr>
            <a:endParaRPr lang="tr-TR" sz="1400" dirty="0" smtClean="0"/>
          </a:p>
          <a:p>
            <a:pPr>
              <a:buNone/>
            </a:pPr>
            <a:r>
              <a:rPr lang="en-US" dirty="0" smtClean="0"/>
              <a:t>THESE ARE</a:t>
            </a:r>
            <a:r>
              <a:rPr lang="tr-TR" dirty="0" smtClean="0"/>
              <a:t> </a:t>
            </a:r>
            <a:r>
              <a:rPr lang="en-US" dirty="0" smtClean="0"/>
              <a:t>PROTE</a:t>
            </a:r>
            <a:r>
              <a:rPr lang="tr-TR" dirty="0" smtClean="0"/>
              <a:t>I</a:t>
            </a:r>
            <a:r>
              <a:rPr lang="en-US" dirty="0" smtClean="0"/>
              <a:t>NS REFERRED TO AS</a:t>
            </a:r>
            <a:r>
              <a:rPr lang="tr-TR" dirty="0" smtClean="0"/>
              <a:t> 						</a:t>
            </a:r>
            <a:r>
              <a:rPr lang="en-US" b="1" dirty="0" smtClean="0">
                <a:solidFill>
                  <a:srgbClr val="7030A0"/>
                </a:solidFill>
              </a:rPr>
              <a:t>TRANSCR</a:t>
            </a:r>
            <a:r>
              <a:rPr lang="tr-TR" b="1" dirty="0" smtClean="0">
                <a:solidFill>
                  <a:srgbClr val="7030A0"/>
                </a:solidFill>
              </a:rPr>
              <a:t>I</a:t>
            </a:r>
            <a:r>
              <a:rPr lang="en-US" b="1" dirty="0" smtClean="0">
                <a:solidFill>
                  <a:srgbClr val="7030A0"/>
                </a:solidFill>
              </a:rPr>
              <a:t>PT</a:t>
            </a:r>
            <a:r>
              <a:rPr lang="tr-TR" b="1" dirty="0" smtClean="0">
                <a:solidFill>
                  <a:srgbClr val="7030A0"/>
                </a:solidFill>
              </a:rPr>
              <a:t>I</a:t>
            </a:r>
            <a:r>
              <a:rPr lang="en-US" b="1" dirty="0" smtClean="0">
                <a:solidFill>
                  <a:srgbClr val="7030A0"/>
                </a:solidFill>
              </a:rPr>
              <a:t>ON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FACTORS </a:t>
            </a:r>
            <a:endParaRPr lang="tr-TR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tr-TR" sz="1400" b="1" dirty="0" smtClean="0"/>
          </a:p>
          <a:p>
            <a:pPr>
              <a:buNone/>
            </a:pPr>
            <a:r>
              <a:rPr lang="en-US" dirty="0" smtClean="0"/>
              <a:t>THERE ARE TWO BROAD CATEGOR</a:t>
            </a:r>
            <a:r>
              <a:rPr lang="tr-TR" dirty="0" smtClean="0"/>
              <a:t>I</a:t>
            </a:r>
            <a:r>
              <a:rPr lang="en-US" dirty="0" smtClean="0"/>
              <a:t>ES OF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TRANSCR</a:t>
            </a:r>
            <a:r>
              <a:rPr lang="tr-TR" dirty="0" smtClean="0"/>
              <a:t>I</a:t>
            </a:r>
            <a:r>
              <a:rPr lang="en-US" dirty="0" smtClean="0"/>
              <a:t>PT</a:t>
            </a:r>
            <a:r>
              <a:rPr lang="tr-TR" dirty="0" smtClean="0"/>
              <a:t>I</a:t>
            </a:r>
            <a:r>
              <a:rPr lang="en-US" dirty="0" smtClean="0"/>
              <a:t>ON</a:t>
            </a:r>
            <a:r>
              <a:rPr lang="tr-TR" dirty="0" smtClean="0"/>
              <a:t> </a:t>
            </a:r>
            <a:r>
              <a:rPr lang="en-US" dirty="0" smtClean="0"/>
              <a:t>FACTORS: </a:t>
            </a:r>
            <a:endParaRPr lang="tr-TR" dirty="0" smtClean="0"/>
          </a:p>
          <a:p>
            <a:pPr marL="514350" indent="-514350">
              <a:buAutoNum type="arabicPeriod"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GENERAL TRANSCR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PT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ON FACTORS </a:t>
            </a:r>
            <a:r>
              <a:rPr lang="en-US" dirty="0" smtClean="0"/>
              <a:t>THAT ARE ABSOLUTELY REQU</a:t>
            </a:r>
            <a:r>
              <a:rPr lang="tr-TR" dirty="0" smtClean="0"/>
              <a:t>I</a:t>
            </a:r>
            <a:r>
              <a:rPr lang="en-US" dirty="0" smtClean="0"/>
              <a:t>RED</a:t>
            </a:r>
            <a:r>
              <a:rPr lang="tr-TR" dirty="0" smtClean="0"/>
              <a:t> </a:t>
            </a:r>
            <a:r>
              <a:rPr lang="en-US" dirty="0" smtClean="0"/>
              <a:t>FOR ALL RNP II–MED</a:t>
            </a:r>
            <a:r>
              <a:rPr lang="tr-TR" dirty="0" smtClean="0"/>
              <a:t>I</a:t>
            </a:r>
            <a:r>
              <a:rPr lang="en-US" dirty="0" smtClean="0"/>
              <a:t>ATED TRANSCR</a:t>
            </a:r>
            <a:r>
              <a:rPr lang="tr-TR" dirty="0" smtClean="0"/>
              <a:t>I</a:t>
            </a:r>
            <a:r>
              <a:rPr lang="en-US" dirty="0" smtClean="0"/>
              <a:t>PT</a:t>
            </a:r>
            <a:r>
              <a:rPr lang="tr-TR" dirty="0" smtClean="0"/>
              <a:t>I</a:t>
            </a:r>
            <a:r>
              <a:rPr lang="en-US" dirty="0" smtClean="0"/>
              <a:t>ON </a:t>
            </a:r>
            <a:endParaRPr lang="tr-TR" dirty="0" smtClean="0"/>
          </a:p>
          <a:p>
            <a:pPr marL="514350" indent="-514350">
              <a:buAutoNum type="arabicPeriod"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SPEC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 TRANSCR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PT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ON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FACTORS </a:t>
            </a:r>
            <a:r>
              <a:rPr lang="tr-TR" dirty="0" smtClean="0"/>
              <a:t>THAT INFLUENCE THE EFFICIENCY AND THE RATE OF RNPII MEDIATED TRANSCRIPTION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09_3d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76250"/>
            <a:ext cx="7489825" cy="578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404664"/>
            <a:ext cx="8820472" cy="57214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THE GENERAL TRANSCR</a:t>
            </a:r>
            <a:r>
              <a:rPr lang="tr-TR" sz="2000" dirty="0" smtClean="0"/>
              <a:t>I</a:t>
            </a:r>
            <a:r>
              <a:rPr lang="en-US" sz="2000" dirty="0" smtClean="0"/>
              <a:t>PT</a:t>
            </a:r>
            <a:r>
              <a:rPr lang="tr-TR" sz="2000" dirty="0" smtClean="0"/>
              <a:t>I</a:t>
            </a:r>
            <a:r>
              <a:rPr lang="en-US" sz="2000" dirty="0" smtClean="0"/>
              <a:t>ON FACTORS</a:t>
            </a:r>
            <a:r>
              <a:rPr lang="tr-TR" sz="2000" dirty="0" smtClean="0"/>
              <a:t> </a:t>
            </a:r>
            <a:r>
              <a:rPr lang="en-US" sz="2000" dirty="0" smtClean="0"/>
              <a:t>ARE ESSENT</a:t>
            </a:r>
            <a:r>
              <a:rPr lang="tr-TR" sz="2000" dirty="0" smtClean="0"/>
              <a:t>I</a:t>
            </a:r>
            <a:r>
              <a:rPr lang="en-US" sz="2000" dirty="0" smtClean="0"/>
              <a:t>AL BECAUSE</a:t>
            </a:r>
            <a:endParaRPr lang="tr-TR" sz="2000" dirty="0" smtClean="0"/>
          </a:p>
          <a:p>
            <a:pPr>
              <a:buNone/>
            </a:pPr>
            <a:r>
              <a:rPr lang="en-US" sz="2000" dirty="0" smtClean="0"/>
              <a:t>RNA POLYMERASE II CANNOT B</a:t>
            </a:r>
            <a:r>
              <a:rPr lang="tr-TR" sz="2000" dirty="0" smtClean="0"/>
              <a:t>I</a:t>
            </a:r>
            <a:r>
              <a:rPr lang="en-US" sz="2000" dirty="0" smtClean="0"/>
              <a:t>ND D</a:t>
            </a:r>
            <a:r>
              <a:rPr lang="tr-TR" sz="2000" dirty="0" smtClean="0"/>
              <a:t>I</a:t>
            </a:r>
            <a:r>
              <a:rPr lang="en-US" sz="2000" dirty="0" smtClean="0"/>
              <a:t>RECTLY TO EUKARYOT</a:t>
            </a:r>
            <a:r>
              <a:rPr lang="tr-TR" sz="2000" dirty="0" smtClean="0"/>
              <a:t>I</a:t>
            </a:r>
            <a:r>
              <a:rPr lang="en-US" sz="2000" dirty="0" smtClean="0"/>
              <a:t>C</a:t>
            </a:r>
            <a:endParaRPr lang="tr-TR" sz="2000" dirty="0" smtClean="0"/>
          </a:p>
          <a:p>
            <a:pPr>
              <a:buNone/>
            </a:pPr>
            <a:r>
              <a:rPr lang="en-US" sz="2000" dirty="0" smtClean="0"/>
              <a:t>PROMOTER</a:t>
            </a:r>
            <a:r>
              <a:rPr lang="tr-TR" sz="2000" dirty="0" smtClean="0"/>
              <a:t> </a:t>
            </a:r>
            <a:r>
              <a:rPr lang="en-US" sz="2000" dirty="0" smtClean="0"/>
              <a:t>S</a:t>
            </a:r>
            <a:r>
              <a:rPr lang="tr-TR" sz="2000" dirty="0" smtClean="0"/>
              <a:t>I</a:t>
            </a:r>
            <a:r>
              <a:rPr lang="en-US" sz="2000" dirty="0" smtClean="0"/>
              <a:t>TES AND </a:t>
            </a:r>
            <a:r>
              <a:rPr lang="tr-TR" sz="2000" dirty="0" smtClean="0"/>
              <a:t>I</a:t>
            </a:r>
            <a:r>
              <a:rPr lang="en-US" sz="2000" dirty="0" smtClean="0"/>
              <a:t>N</a:t>
            </a:r>
            <a:r>
              <a:rPr lang="tr-TR" sz="2000" dirty="0" smtClean="0"/>
              <a:t>I</a:t>
            </a:r>
            <a:r>
              <a:rPr lang="en-US" sz="2000" dirty="0" smtClean="0"/>
              <a:t>T</a:t>
            </a:r>
            <a:r>
              <a:rPr lang="tr-TR" sz="2000" dirty="0" smtClean="0"/>
              <a:t>I</a:t>
            </a:r>
            <a:r>
              <a:rPr lang="en-US" sz="2000" dirty="0" smtClean="0"/>
              <a:t>ATE TRANSCR</a:t>
            </a:r>
            <a:r>
              <a:rPr lang="tr-TR" sz="2000" dirty="0" smtClean="0"/>
              <a:t>I</a:t>
            </a:r>
            <a:r>
              <a:rPr lang="en-US" sz="2000" dirty="0" smtClean="0"/>
              <a:t>PT</a:t>
            </a:r>
            <a:r>
              <a:rPr lang="tr-TR" sz="2000" dirty="0" smtClean="0"/>
              <a:t>I</a:t>
            </a:r>
            <a:r>
              <a:rPr lang="en-US" sz="2000" dirty="0" smtClean="0"/>
              <a:t>ON W</a:t>
            </a:r>
            <a:r>
              <a:rPr lang="tr-TR" sz="2000" dirty="0" smtClean="0"/>
              <a:t>I</a:t>
            </a:r>
            <a:r>
              <a:rPr lang="en-US" sz="2000" dirty="0" smtClean="0"/>
              <a:t>THOUT THE</a:t>
            </a:r>
            <a:r>
              <a:rPr lang="tr-TR" sz="2000" dirty="0" smtClean="0"/>
              <a:t>I</a:t>
            </a:r>
            <a:r>
              <a:rPr lang="en-US" sz="2000" dirty="0" smtClean="0"/>
              <a:t>R</a:t>
            </a:r>
            <a:endParaRPr lang="tr-TR" sz="2000" dirty="0" smtClean="0"/>
          </a:p>
          <a:p>
            <a:pPr>
              <a:buNone/>
            </a:pPr>
            <a:r>
              <a:rPr lang="en-US" sz="2000" dirty="0" smtClean="0"/>
              <a:t>PRESENCE </a:t>
            </a:r>
            <a:endParaRPr lang="tr-TR" sz="2000" dirty="0" smtClean="0"/>
          </a:p>
          <a:p>
            <a:pPr>
              <a:buNone/>
            </a:pPr>
            <a:endParaRPr lang="tr-TR" sz="1000" dirty="0" smtClean="0"/>
          </a:p>
          <a:p>
            <a:pPr>
              <a:buNone/>
            </a:pPr>
            <a:r>
              <a:rPr lang="en-US" sz="2000" dirty="0" smtClean="0"/>
              <a:t>THE GENERAL</a:t>
            </a:r>
            <a:r>
              <a:rPr lang="tr-TR" sz="2000" dirty="0" smtClean="0"/>
              <a:t> </a:t>
            </a:r>
            <a:r>
              <a:rPr lang="en-US" sz="2000" dirty="0" smtClean="0"/>
              <a:t>TRANSCR</a:t>
            </a:r>
            <a:r>
              <a:rPr lang="tr-TR" sz="2000" dirty="0" smtClean="0"/>
              <a:t>I</a:t>
            </a:r>
            <a:r>
              <a:rPr lang="en-US" sz="2000" dirty="0" smtClean="0"/>
              <a:t>PT</a:t>
            </a:r>
            <a:r>
              <a:rPr lang="tr-TR" sz="2000" dirty="0" smtClean="0"/>
              <a:t>I</a:t>
            </a:r>
            <a:r>
              <a:rPr lang="en-US" sz="2000" dirty="0" smtClean="0"/>
              <a:t>ON FACTORS </a:t>
            </a:r>
            <a:r>
              <a:rPr lang="tr-TR" sz="2000" dirty="0" smtClean="0"/>
              <a:t>I</a:t>
            </a:r>
            <a:r>
              <a:rPr lang="en-US" sz="2000" dirty="0" smtClean="0"/>
              <a:t>NVOLVED W</a:t>
            </a:r>
            <a:r>
              <a:rPr lang="tr-TR" sz="2000" dirty="0" smtClean="0"/>
              <a:t>I</a:t>
            </a:r>
            <a:r>
              <a:rPr lang="en-US" sz="2000" dirty="0" smtClean="0"/>
              <a:t>TH HUMAN</a:t>
            </a:r>
            <a:endParaRPr lang="tr-TR" sz="2000" dirty="0" smtClean="0"/>
          </a:p>
          <a:p>
            <a:pPr>
              <a:buNone/>
            </a:pPr>
            <a:r>
              <a:rPr lang="en-US" sz="2000" dirty="0" smtClean="0"/>
              <a:t>RNP</a:t>
            </a:r>
            <a:r>
              <a:rPr lang="tr-TR" sz="2000" dirty="0" smtClean="0"/>
              <a:t>II </a:t>
            </a:r>
            <a:r>
              <a:rPr lang="en-US" sz="2000" dirty="0" smtClean="0"/>
              <a:t>ARE WELL</a:t>
            </a:r>
            <a:r>
              <a:rPr lang="tr-TR" sz="2000" dirty="0" smtClean="0"/>
              <a:t> </a:t>
            </a:r>
            <a:r>
              <a:rPr lang="en-US" sz="2000" dirty="0" smtClean="0"/>
              <a:t>CHARACTER</a:t>
            </a:r>
            <a:r>
              <a:rPr lang="tr-TR" sz="2000" dirty="0" smtClean="0"/>
              <a:t>I</a:t>
            </a:r>
            <a:r>
              <a:rPr lang="en-US" sz="2000" dirty="0" smtClean="0"/>
              <a:t>ZED</a:t>
            </a:r>
            <a:r>
              <a:rPr lang="tr-TR" sz="2000" dirty="0" smtClean="0"/>
              <a:t> AND NAMED AS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TFIIA,</a:t>
            </a:r>
            <a:r>
              <a:rPr lang="tr-TR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TFIIB</a:t>
            </a:r>
            <a:r>
              <a:rPr lang="en-US" sz="2000" b="1" dirty="0" smtClean="0"/>
              <a:t>, </a:t>
            </a:r>
            <a:r>
              <a:rPr lang="en-US" sz="2000" dirty="0" smtClean="0"/>
              <a:t>AND</a:t>
            </a:r>
            <a:endParaRPr lang="tr-TR" sz="2000" dirty="0" smtClean="0"/>
          </a:p>
          <a:p>
            <a:pPr>
              <a:buNone/>
            </a:pPr>
            <a:r>
              <a:rPr lang="en-US" sz="2000" dirty="0" smtClean="0"/>
              <a:t>SO</a:t>
            </a:r>
            <a:r>
              <a:rPr lang="tr-TR" sz="2000" dirty="0" smtClean="0"/>
              <a:t> </a:t>
            </a:r>
            <a:r>
              <a:rPr lang="en-US" sz="2000" dirty="0" smtClean="0"/>
              <a:t>ON</a:t>
            </a:r>
            <a:r>
              <a:rPr lang="tr-TR" sz="2000" dirty="0" smtClean="0"/>
              <a:t>….</a:t>
            </a:r>
          </a:p>
          <a:p>
            <a:pPr>
              <a:buNone/>
            </a:pPr>
            <a:endParaRPr lang="tr-TR" sz="1000" b="1" dirty="0" smtClean="0"/>
          </a:p>
          <a:p>
            <a:pPr>
              <a:buNone/>
            </a:pPr>
            <a:r>
              <a:rPr lang="en-US" sz="2000" dirty="0" smtClean="0"/>
              <a:t>ONE OF</a:t>
            </a:r>
            <a:r>
              <a:rPr lang="tr-TR" sz="2000" dirty="0" smtClean="0"/>
              <a:t> </a:t>
            </a:r>
            <a:r>
              <a:rPr lang="en-US" sz="2000" dirty="0" smtClean="0"/>
              <a:t>THESE, </a:t>
            </a:r>
            <a:r>
              <a:rPr lang="en-US" sz="2000" b="1" dirty="0" smtClean="0">
                <a:solidFill>
                  <a:srgbClr val="FF0000"/>
                </a:solidFill>
              </a:rPr>
              <a:t>TFIID,</a:t>
            </a:r>
            <a:r>
              <a:rPr lang="en-US" sz="2000" b="1" dirty="0" smtClean="0"/>
              <a:t> </a:t>
            </a:r>
            <a:r>
              <a:rPr lang="en-US" sz="2000" dirty="0" smtClean="0"/>
              <a:t>B</a:t>
            </a:r>
            <a:r>
              <a:rPr lang="tr-TR" sz="2000" dirty="0" smtClean="0"/>
              <a:t>I</a:t>
            </a:r>
            <a:r>
              <a:rPr lang="en-US" sz="2000" dirty="0" smtClean="0"/>
              <a:t>NDS D</a:t>
            </a:r>
            <a:r>
              <a:rPr lang="tr-TR" sz="2000" dirty="0" smtClean="0"/>
              <a:t>I</a:t>
            </a:r>
            <a:r>
              <a:rPr lang="en-US" sz="2000" dirty="0" smtClean="0"/>
              <a:t>RECTLY TO THE TATA-BOX</a:t>
            </a:r>
            <a:endParaRPr lang="tr-TR" sz="2000" dirty="0" smtClean="0"/>
          </a:p>
          <a:p>
            <a:pPr>
              <a:buNone/>
            </a:pPr>
            <a:r>
              <a:rPr lang="en-US" sz="2000" dirty="0" smtClean="0"/>
              <a:t>SEQUENCE </a:t>
            </a:r>
            <a:r>
              <a:rPr lang="tr-TR" sz="2000" dirty="0" smtClean="0"/>
              <a:t> </a:t>
            </a:r>
            <a:r>
              <a:rPr lang="en-US" sz="2000" dirty="0" smtClean="0"/>
              <a:t>TFIID CONS</a:t>
            </a:r>
            <a:r>
              <a:rPr lang="tr-TR" sz="2000" dirty="0" smtClean="0"/>
              <a:t>I</a:t>
            </a:r>
            <a:r>
              <a:rPr lang="en-US" sz="2000" dirty="0" smtClean="0"/>
              <a:t>STS</a:t>
            </a:r>
            <a:r>
              <a:rPr lang="tr-TR" sz="2000" dirty="0" smtClean="0"/>
              <a:t> </a:t>
            </a:r>
            <a:r>
              <a:rPr lang="en-US" sz="2000" dirty="0" smtClean="0"/>
              <a:t>OF ABOUT 10 POLYPEPTİDE SUBUN</a:t>
            </a:r>
            <a:r>
              <a:rPr lang="tr-TR" sz="2000" dirty="0" smtClean="0"/>
              <a:t>I</a:t>
            </a:r>
            <a:r>
              <a:rPr lang="en-US" sz="2000" dirty="0" smtClean="0"/>
              <a:t>TS,</a:t>
            </a:r>
            <a:endParaRPr lang="tr-TR" sz="2000" dirty="0" smtClean="0"/>
          </a:p>
          <a:p>
            <a:pPr>
              <a:buNone/>
            </a:pPr>
            <a:r>
              <a:rPr lang="en-US" sz="2000" dirty="0" smtClean="0"/>
              <a:t>ONE OF WH</a:t>
            </a:r>
            <a:r>
              <a:rPr lang="tr-TR" sz="2000" dirty="0" smtClean="0"/>
              <a:t>I</a:t>
            </a:r>
            <a:r>
              <a:rPr lang="en-US" sz="2000" dirty="0" smtClean="0"/>
              <a:t>CH </a:t>
            </a:r>
            <a:r>
              <a:rPr lang="tr-TR" sz="2000" dirty="0" smtClean="0"/>
              <a:t>I</a:t>
            </a:r>
            <a:r>
              <a:rPr lang="en-US" sz="2000" dirty="0" smtClean="0"/>
              <a:t>S</a:t>
            </a:r>
            <a:r>
              <a:rPr lang="tr-TR" sz="2000" dirty="0" smtClean="0"/>
              <a:t> </a:t>
            </a:r>
            <a:r>
              <a:rPr lang="en-US" sz="2000" dirty="0" smtClean="0"/>
              <a:t>SOMET</a:t>
            </a:r>
            <a:r>
              <a:rPr lang="tr-TR" sz="2000" dirty="0" smtClean="0"/>
              <a:t>I</a:t>
            </a:r>
            <a:r>
              <a:rPr lang="en-US" sz="2000" dirty="0" smtClean="0"/>
              <a:t>MES</a:t>
            </a:r>
            <a:r>
              <a:rPr lang="tr-TR" sz="2000" dirty="0" smtClean="0"/>
              <a:t> </a:t>
            </a:r>
            <a:r>
              <a:rPr lang="en-US" sz="2000" dirty="0" smtClean="0"/>
              <a:t>CALLED THE </a:t>
            </a:r>
            <a:r>
              <a:rPr lang="en-US" sz="2000" b="1" dirty="0" smtClean="0">
                <a:solidFill>
                  <a:srgbClr val="00B0F0"/>
                </a:solidFill>
              </a:rPr>
              <a:t>TATA-B</a:t>
            </a:r>
            <a:r>
              <a:rPr lang="tr-TR" sz="2000" b="1" dirty="0" smtClean="0">
                <a:solidFill>
                  <a:srgbClr val="00B0F0"/>
                </a:solidFill>
              </a:rPr>
              <a:t>I</a:t>
            </a:r>
            <a:r>
              <a:rPr lang="en-US" sz="2000" b="1" dirty="0" smtClean="0">
                <a:solidFill>
                  <a:srgbClr val="00B0F0"/>
                </a:solidFill>
              </a:rPr>
              <a:t>ND</a:t>
            </a:r>
            <a:r>
              <a:rPr lang="tr-TR" sz="2000" b="1" dirty="0" smtClean="0">
                <a:solidFill>
                  <a:srgbClr val="00B0F0"/>
                </a:solidFill>
              </a:rPr>
              <a:t>I</a:t>
            </a:r>
            <a:r>
              <a:rPr lang="en-US" sz="2000" b="1" dirty="0" smtClean="0">
                <a:solidFill>
                  <a:srgbClr val="00B0F0"/>
                </a:solidFill>
              </a:rPr>
              <a:t>NG PROTE</a:t>
            </a:r>
            <a:r>
              <a:rPr lang="tr-TR" sz="2000" b="1" dirty="0" smtClean="0">
                <a:solidFill>
                  <a:srgbClr val="00B0F0"/>
                </a:solidFill>
              </a:rPr>
              <a:t>I</a:t>
            </a:r>
            <a:r>
              <a:rPr lang="en-US" sz="2000" b="1" dirty="0" smtClean="0">
                <a:solidFill>
                  <a:srgbClr val="00B0F0"/>
                </a:solidFill>
              </a:rPr>
              <a:t>N</a:t>
            </a:r>
            <a:endParaRPr lang="tr-TR" sz="2000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B0F0"/>
                </a:solidFill>
              </a:rPr>
              <a:t>(TBP) </a:t>
            </a:r>
            <a:endParaRPr lang="tr-TR" sz="2000" b="1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tr-TR" sz="1000" b="1" dirty="0" smtClean="0"/>
          </a:p>
          <a:p>
            <a:pPr>
              <a:buNone/>
            </a:pPr>
            <a:r>
              <a:rPr lang="en-US" sz="2000" dirty="0" smtClean="0"/>
              <a:t>ONCE </a:t>
            </a:r>
            <a:r>
              <a:rPr lang="tr-TR" sz="2000" dirty="0" smtClean="0"/>
              <a:t>I</a:t>
            </a:r>
            <a:r>
              <a:rPr lang="en-US" sz="2000" dirty="0" smtClean="0"/>
              <a:t>N</a:t>
            </a:r>
            <a:r>
              <a:rPr lang="tr-TR" sz="2000" dirty="0" smtClean="0"/>
              <a:t>I</a:t>
            </a:r>
            <a:r>
              <a:rPr lang="en-US" sz="2000" dirty="0" smtClean="0"/>
              <a:t>T</a:t>
            </a:r>
            <a:r>
              <a:rPr lang="tr-TR" sz="2000" dirty="0" smtClean="0"/>
              <a:t>IA</a:t>
            </a:r>
            <a:r>
              <a:rPr lang="en-US" sz="2000" dirty="0" smtClean="0"/>
              <a:t>L B</a:t>
            </a:r>
            <a:r>
              <a:rPr lang="tr-TR" sz="2000" dirty="0" smtClean="0"/>
              <a:t>I</a:t>
            </a:r>
            <a:r>
              <a:rPr lang="en-US" sz="2000" dirty="0" smtClean="0"/>
              <a:t>ND</a:t>
            </a:r>
            <a:r>
              <a:rPr lang="tr-TR" sz="2000" dirty="0" smtClean="0"/>
              <a:t>I</a:t>
            </a:r>
            <a:r>
              <a:rPr lang="en-US" sz="2000" dirty="0" smtClean="0"/>
              <a:t>NG TO</a:t>
            </a:r>
            <a:r>
              <a:rPr lang="tr-TR" sz="2000" dirty="0" smtClean="0"/>
              <a:t> </a:t>
            </a:r>
            <a:r>
              <a:rPr lang="en-US" sz="2000" dirty="0" smtClean="0"/>
              <a:t>DNA OCCURS, AT LEAST SEVEN OTHER</a:t>
            </a:r>
            <a:endParaRPr lang="tr-TR" sz="2000" dirty="0" smtClean="0"/>
          </a:p>
          <a:p>
            <a:pPr>
              <a:buNone/>
            </a:pPr>
            <a:r>
              <a:rPr lang="en-US" sz="2000" dirty="0" smtClean="0"/>
              <a:t>GENERAL</a:t>
            </a:r>
            <a:r>
              <a:rPr lang="tr-TR" sz="2000" dirty="0" smtClean="0"/>
              <a:t> </a:t>
            </a:r>
            <a:r>
              <a:rPr lang="en-US" sz="2000" dirty="0" smtClean="0"/>
              <a:t>TRANSCR</a:t>
            </a:r>
            <a:r>
              <a:rPr lang="tr-TR" sz="2000" dirty="0" smtClean="0"/>
              <a:t>I</a:t>
            </a:r>
            <a:r>
              <a:rPr lang="en-US" sz="2000" dirty="0" smtClean="0"/>
              <a:t>PT</a:t>
            </a:r>
            <a:r>
              <a:rPr lang="tr-TR" sz="2000" dirty="0" smtClean="0"/>
              <a:t>I</a:t>
            </a:r>
            <a:r>
              <a:rPr lang="en-US" sz="2000" dirty="0" smtClean="0"/>
              <a:t>ON FACTORS B</a:t>
            </a:r>
            <a:r>
              <a:rPr lang="tr-TR" sz="2000" dirty="0" smtClean="0"/>
              <a:t>I</a:t>
            </a:r>
            <a:r>
              <a:rPr lang="en-US" sz="2000" dirty="0" smtClean="0"/>
              <a:t>ND</a:t>
            </a:r>
            <a:r>
              <a:rPr lang="tr-TR" sz="2000" dirty="0" smtClean="0"/>
              <a:t> </a:t>
            </a:r>
            <a:r>
              <a:rPr lang="en-US" sz="2000" dirty="0" smtClean="0"/>
              <a:t>SEQUENT</a:t>
            </a:r>
            <a:r>
              <a:rPr lang="tr-TR" sz="2000" dirty="0" smtClean="0"/>
              <a:t>I</a:t>
            </a:r>
            <a:r>
              <a:rPr lang="en-US" sz="2000" dirty="0" smtClean="0"/>
              <a:t>ALLY TO TFIID,</a:t>
            </a:r>
            <a:endParaRPr lang="tr-TR" sz="2000" dirty="0" smtClean="0"/>
          </a:p>
          <a:p>
            <a:pPr>
              <a:buNone/>
            </a:pPr>
            <a:r>
              <a:rPr lang="en-US" sz="2000" dirty="0" smtClean="0"/>
              <a:t>FORM</a:t>
            </a:r>
            <a:r>
              <a:rPr lang="tr-TR" sz="2000" dirty="0" smtClean="0"/>
              <a:t>I</a:t>
            </a:r>
            <a:r>
              <a:rPr lang="en-US" sz="2000" dirty="0" smtClean="0"/>
              <a:t>NG AN</a:t>
            </a:r>
            <a:r>
              <a:rPr lang="tr-TR" sz="2000" dirty="0" smtClean="0"/>
              <a:t> </a:t>
            </a:r>
            <a:r>
              <a:rPr lang="en-US" sz="2000" dirty="0" smtClean="0"/>
              <a:t>EXTENS</a:t>
            </a:r>
            <a:r>
              <a:rPr lang="tr-TR" sz="2000" dirty="0" smtClean="0"/>
              <a:t>I</a:t>
            </a:r>
            <a:r>
              <a:rPr lang="en-US" sz="2000" dirty="0" smtClean="0"/>
              <a:t>VE</a:t>
            </a:r>
            <a:r>
              <a:rPr lang="tr-TR" sz="2000" dirty="0" smtClean="0"/>
              <a:t> </a:t>
            </a:r>
            <a:r>
              <a:rPr lang="en-US" sz="2000" dirty="0" smtClean="0"/>
              <a:t>PRE-</a:t>
            </a:r>
            <a:r>
              <a:rPr lang="tr-TR" sz="2000" dirty="0" smtClean="0"/>
              <a:t>I</a:t>
            </a:r>
            <a:r>
              <a:rPr lang="en-US" sz="2000" dirty="0" smtClean="0"/>
              <a:t>N</a:t>
            </a:r>
            <a:r>
              <a:rPr lang="tr-TR" sz="2000" dirty="0" smtClean="0"/>
              <a:t>I</a:t>
            </a:r>
            <a:r>
              <a:rPr lang="en-US" sz="2000" dirty="0" smtClean="0"/>
              <a:t>T</a:t>
            </a:r>
            <a:r>
              <a:rPr lang="tr-TR" sz="2000" dirty="0" smtClean="0"/>
              <a:t>I</a:t>
            </a:r>
            <a:r>
              <a:rPr lang="en-US" sz="2000" dirty="0" smtClean="0"/>
              <a:t>AT</a:t>
            </a:r>
            <a:r>
              <a:rPr lang="tr-TR" sz="2000" dirty="0" smtClean="0"/>
              <a:t>I</a:t>
            </a:r>
            <a:r>
              <a:rPr lang="en-US" sz="2000" dirty="0" smtClean="0"/>
              <a:t>ON COMPLEX,</a:t>
            </a:r>
            <a:r>
              <a:rPr lang="tr-TR" sz="2000" dirty="0" smtClean="0"/>
              <a:t> </a:t>
            </a:r>
            <a:r>
              <a:rPr lang="en-US" sz="2000" dirty="0" smtClean="0"/>
              <a:t>WH</a:t>
            </a:r>
            <a:r>
              <a:rPr lang="tr-TR" sz="2000" dirty="0" smtClean="0"/>
              <a:t>I</a:t>
            </a:r>
            <a:r>
              <a:rPr lang="en-US" sz="2000" dirty="0" smtClean="0"/>
              <a:t>CH </a:t>
            </a:r>
            <a:r>
              <a:rPr lang="tr-TR" sz="2000" dirty="0" smtClean="0"/>
              <a:t>I</a:t>
            </a:r>
            <a:r>
              <a:rPr lang="en-US" sz="2000" dirty="0" smtClean="0"/>
              <a:t>S THEN</a:t>
            </a:r>
            <a:endParaRPr lang="tr-TR" sz="2000" dirty="0" smtClean="0"/>
          </a:p>
          <a:p>
            <a:pPr>
              <a:buNone/>
            </a:pPr>
            <a:r>
              <a:rPr lang="en-US" sz="2000" dirty="0" smtClean="0"/>
              <a:t>BOUND BY RNA</a:t>
            </a:r>
            <a:r>
              <a:rPr lang="tr-TR" sz="2000" dirty="0" smtClean="0"/>
              <a:t> </a:t>
            </a:r>
            <a:r>
              <a:rPr lang="en-US" sz="2000" dirty="0" smtClean="0"/>
              <a:t>POLYMERASE II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196752"/>
            <a:ext cx="4032448" cy="528945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KORNBERG</a:t>
            </a:r>
            <a:r>
              <a:rPr lang="tr-TR" dirty="0" smtClean="0"/>
              <a:t>,</a:t>
            </a:r>
          </a:p>
          <a:p>
            <a:pPr>
              <a:buNone/>
            </a:pPr>
            <a:r>
              <a:rPr lang="tr-TR" dirty="0" smtClean="0"/>
              <a:t>FOUND OUT THAT </a:t>
            </a:r>
            <a:r>
              <a:rPr lang="en-US" dirty="0" smtClean="0"/>
              <a:t>RNA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POLYMERASE</a:t>
            </a:r>
            <a:r>
              <a:rPr lang="tr-TR" dirty="0" smtClean="0"/>
              <a:t> </a:t>
            </a:r>
            <a:r>
              <a:rPr lang="en-US" dirty="0" smtClean="0"/>
              <a:t>II </a:t>
            </a:r>
            <a:r>
              <a:rPr lang="tr-TR" dirty="0" smtClean="0"/>
              <a:t>I</a:t>
            </a:r>
            <a:r>
              <a:rPr lang="en-US" dirty="0" smtClean="0"/>
              <a:t>N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YEAS</a:t>
            </a:r>
            <a:r>
              <a:rPr lang="tr-TR" dirty="0" smtClean="0"/>
              <a:t>T </a:t>
            </a:r>
            <a:r>
              <a:rPr lang="en-US" dirty="0" smtClean="0"/>
              <a:t>CONTA</a:t>
            </a:r>
            <a:r>
              <a:rPr lang="tr-TR" dirty="0" smtClean="0"/>
              <a:t>I</a:t>
            </a:r>
            <a:r>
              <a:rPr lang="en-US" dirty="0" smtClean="0"/>
              <a:t>NS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TWO LARGE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SUBUN</a:t>
            </a:r>
            <a:r>
              <a:rPr lang="tr-TR" dirty="0" smtClean="0"/>
              <a:t>I</a:t>
            </a:r>
            <a:r>
              <a:rPr lang="en-US" dirty="0" smtClean="0"/>
              <a:t>TS AND TEN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SMALLER ONES,</a:t>
            </a:r>
          </a:p>
          <a:p>
            <a:pPr>
              <a:buNone/>
            </a:pPr>
            <a:r>
              <a:rPr lang="en-US" dirty="0" smtClean="0"/>
              <a:t>FORM</a:t>
            </a:r>
            <a:r>
              <a:rPr lang="tr-TR" dirty="0" smtClean="0"/>
              <a:t>I</a:t>
            </a:r>
            <a:r>
              <a:rPr lang="en-US" dirty="0" smtClean="0"/>
              <a:t>NG A HUGE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THREE</a:t>
            </a:r>
            <a:r>
              <a:rPr lang="tr-TR" dirty="0" smtClean="0"/>
              <a:t> </a:t>
            </a:r>
            <a:r>
              <a:rPr lang="en-US" dirty="0" smtClean="0"/>
              <a:t>D</a:t>
            </a:r>
            <a:r>
              <a:rPr lang="tr-TR" dirty="0" smtClean="0"/>
              <a:t>I</a:t>
            </a:r>
            <a:r>
              <a:rPr lang="en-US" dirty="0" smtClean="0"/>
              <a:t>MENS</a:t>
            </a:r>
            <a:r>
              <a:rPr lang="tr-TR" dirty="0" smtClean="0"/>
              <a:t>I</a:t>
            </a:r>
            <a:r>
              <a:rPr lang="en-US" dirty="0" smtClean="0"/>
              <a:t>ONAL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COMPLEX W</a:t>
            </a:r>
            <a:r>
              <a:rPr lang="tr-TR" dirty="0" smtClean="0"/>
              <a:t>I</a:t>
            </a:r>
            <a:r>
              <a:rPr lang="en-US" dirty="0" smtClean="0"/>
              <a:t>TH A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MOLECULAR WE</a:t>
            </a:r>
            <a:r>
              <a:rPr lang="tr-TR" dirty="0" smtClean="0"/>
              <a:t>I</a:t>
            </a:r>
            <a:r>
              <a:rPr lang="en-US" dirty="0" smtClean="0"/>
              <a:t>GHT</a:t>
            </a:r>
          </a:p>
          <a:p>
            <a:pPr>
              <a:buNone/>
            </a:pPr>
            <a:r>
              <a:rPr lang="tr-TR" dirty="0" smtClean="0"/>
              <a:t>OF ABOUT 500 </a:t>
            </a:r>
            <a:r>
              <a:rPr lang="tr-TR" dirty="0" err="1" smtClean="0"/>
              <a:t>kDa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22530" name="Picture 2" descr="http://faculty.smu.edu/svik/5304/molecules/12_subunit_RNAP.gif"/>
          <p:cNvPicPr>
            <a:picLocks noChangeAspect="1" noChangeArrowheads="1"/>
          </p:cNvPicPr>
          <p:nvPr/>
        </p:nvPicPr>
        <p:blipFill>
          <a:blip r:embed="rId2" cstate="print"/>
          <a:srcRect r="4678"/>
          <a:stretch>
            <a:fillRect/>
          </a:stretch>
        </p:blipFill>
        <p:spPr bwMode="auto">
          <a:xfrm>
            <a:off x="4427985" y="0"/>
            <a:ext cx="4716016" cy="3816424"/>
          </a:xfrm>
          <a:prstGeom prst="rect">
            <a:avLst/>
          </a:prstGeom>
          <a:noFill/>
        </p:spPr>
      </p:pic>
      <p:pic>
        <p:nvPicPr>
          <p:cNvPr id="22532" name="Picture 4" descr="http://www.personal.psu.edu/rch8/workmg/TxnRNAPolCh10_files/image0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821384"/>
            <a:ext cx="4932040" cy="3036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764704"/>
            <a:ext cx="8363272" cy="543346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500" dirty="0" smtClean="0"/>
              <a:t>IN BACTERIA, </a:t>
            </a:r>
            <a:r>
              <a:rPr lang="en-US" sz="2500" dirty="0" smtClean="0"/>
              <a:t>THE RELAT</a:t>
            </a:r>
            <a:r>
              <a:rPr lang="tr-TR" sz="2500" dirty="0" smtClean="0"/>
              <a:t>I</a:t>
            </a:r>
            <a:r>
              <a:rPr lang="en-US" sz="2500" dirty="0" smtClean="0"/>
              <a:t>ONSH</a:t>
            </a:r>
            <a:r>
              <a:rPr lang="tr-TR" sz="2500" dirty="0" smtClean="0"/>
              <a:t>I</a:t>
            </a:r>
            <a:r>
              <a:rPr lang="en-US" sz="2500" dirty="0" smtClean="0"/>
              <a:t>P BETWEEN DNA</a:t>
            </a:r>
            <a:endParaRPr lang="tr-TR" sz="2500" dirty="0" smtClean="0"/>
          </a:p>
          <a:p>
            <a:pPr>
              <a:buNone/>
            </a:pPr>
            <a:r>
              <a:rPr lang="en-US" sz="2500" dirty="0" smtClean="0"/>
              <a:t>AND</a:t>
            </a:r>
            <a:r>
              <a:rPr lang="tr-TR" sz="2500" dirty="0" smtClean="0"/>
              <a:t> m</a:t>
            </a:r>
            <a:r>
              <a:rPr lang="en-US" sz="2500" dirty="0" smtClean="0"/>
              <a:t>RNA</a:t>
            </a:r>
            <a:r>
              <a:rPr lang="tr-TR" sz="2500" dirty="0" smtClean="0"/>
              <a:t>  </a:t>
            </a:r>
            <a:r>
              <a:rPr lang="en-US" sz="2500" dirty="0" smtClean="0"/>
              <a:t>APPEARS TO BE QU</a:t>
            </a:r>
            <a:r>
              <a:rPr lang="tr-TR" sz="2500" dirty="0" smtClean="0"/>
              <a:t>I</a:t>
            </a:r>
            <a:r>
              <a:rPr lang="en-US" sz="2500" dirty="0" smtClean="0"/>
              <a:t>TE</a:t>
            </a:r>
            <a:r>
              <a:rPr lang="tr-TR" sz="2500" dirty="0" smtClean="0"/>
              <a:t> </a:t>
            </a:r>
            <a:r>
              <a:rPr lang="en-US" sz="2500" dirty="0" smtClean="0"/>
              <a:t>D</a:t>
            </a:r>
            <a:r>
              <a:rPr lang="tr-TR" sz="2500" dirty="0" smtClean="0"/>
              <a:t>I</a:t>
            </a:r>
            <a:r>
              <a:rPr lang="en-US" sz="2500" dirty="0" smtClean="0"/>
              <a:t>RECT </a:t>
            </a:r>
            <a:endParaRPr lang="tr-TR" sz="2500" dirty="0" smtClean="0"/>
          </a:p>
          <a:p>
            <a:pPr>
              <a:buNone/>
            </a:pPr>
            <a:endParaRPr lang="tr-TR" sz="1000" dirty="0" smtClean="0"/>
          </a:p>
          <a:p>
            <a:pPr>
              <a:buNone/>
            </a:pPr>
            <a:r>
              <a:rPr lang="en-US" sz="2500" dirty="0" smtClean="0"/>
              <a:t>THE DNA BASE</a:t>
            </a:r>
            <a:r>
              <a:rPr lang="tr-TR" sz="2500" dirty="0" smtClean="0"/>
              <a:t> </a:t>
            </a:r>
            <a:r>
              <a:rPr lang="en-US" sz="2500" dirty="0" smtClean="0"/>
              <a:t>SEQUENCE </a:t>
            </a:r>
            <a:r>
              <a:rPr lang="tr-TR" sz="2500" dirty="0" smtClean="0"/>
              <a:t>I</a:t>
            </a:r>
            <a:r>
              <a:rPr lang="en-US" sz="2500" dirty="0" smtClean="0"/>
              <a:t>S TRANSCR</a:t>
            </a:r>
            <a:r>
              <a:rPr lang="tr-TR" sz="2500" dirty="0" smtClean="0"/>
              <a:t>I</a:t>
            </a:r>
            <a:r>
              <a:rPr lang="en-US" sz="2500" dirty="0" smtClean="0"/>
              <a:t>BED </a:t>
            </a:r>
            <a:r>
              <a:rPr lang="tr-TR" sz="2500" dirty="0" smtClean="0"/>
              <a:t>I</a:t>
            </a:r>
            <a:r>
              <a:rPr lang="en-US" sz="2500" dirty="0" smtClean="0"/>
              <a:t>NTO</a:t>
            </a:r>
            <a:endParaRPr lang="tr-TR" sz="2500" dirty="0" smtClean="0"/>
          </a:p>
          <a:p>
            <a:pPr>
              <a:buNone/>
            </a:pPr>
            <a:r>
              <a:rPr lang="en-US" sz="2500" dirty="0" smtClean="0"/>
              <a:t>AN</a:t>
            </a:r>
            <a:r>
              <a:rPr lang="tr-TR" sz="2500" dirty="0" smtClean="0"/>
              <a:t> m</a:t>
            </a:r>
            <a:r>
              <a:rPr lang="en-US" sz="2500" dirty="0" smtClean="0"/>
              <a:t>RNA</a:t>
            </a:r>
            <a:r>
              <a:rPr lang="tr-TR" sz="2500" dirty="0" smtClean="0"/>
              <a:t> </a:t>
            </a:r>
            <a:r>
              <a:rPr lang="en-US" sz="2500" dirty="0" smtClean="0"/>
              <a:t>SEQUENCE</a:t>
            </a:r>
            <a:r>
              <a:rPr lang="tr-TR" sz="2500" dirty="0" smtClean="0"/>
              <a:t> </a:t>
            </a:r>
            <a:r>
              <a:rPr lang="en-US" sz="2500" dirty="0" smtClean="0"/>
              <a:t>WH</a:t>
            </a:r>
            <a:r>
              <a:rPr lang="tr-TR" sz="2500" dirty="0" smtClean="0"/>
              <a:t>I</a:t>
            </a:r>
            <a:r>
              <a:rPr lang="en-US" sz="2500" dirty="0" smtClean="0"/>
              <a:t>CH </a:t>
            </a:r>
            <a:r>
              <a:rPr lang="tr-TR" sz="2500" dirty="0" smtClean="0"/>
              <a:t>I</a:t>
            </a:r>
            <a:r>
              <a:rPr lang="en-US" sz="2500" dirty="0" smtClean="0"/>
              <a:t>S THEN </a:t>
            </a:r>
            <a:r>
              <a:rPr lang="tr-TR" sz="2500" dirty="0" smtClean="0"/>
              <a:t>I</a:t>
            </a:r>
            <a:r>
              <a:rPr lang="en-US" sz="2500" dirty="0" smtClean="0"/>
              <a:t>MMED</a:t>
            </a:r>
            <a:r>
              <a:rPr lang="tr-TR" sz="2500" dirty="0" smtClean="0"/>
              <a:t>I</a:t>
            </a:r>
            <a:r>
              <a:rPr lang="en-US" sz="2500" dirty="0" smtClean="0"/>
              <a:t>ATELY</a:t>
            </a:r>
            <a:endParaRPr lang="tr-TR" sz="2500" dirty="0" smtClean="0"/>
          </a:p>
          <a:p>
            <a:pPr>
              <a:buNone/>
            </a:pPr>
            <a:r>
              <a:rPr lang="en-US" sz="2500" dirty="0" smtClean="0"/>
              <a:t>TRANSLATED </a:t>
            </a:r>
            <a:r>
              <a:rPr lang="tr-TR" sz="2500" dirty="0" smtClean="0"/>
              <a:t>I</a:t>
            </a:r>
            <a:r>
              <a:rPr lang="en-US" sz="2500" dirty="0" smtClean="0"/>
              <a:t>NTO AN AM</a:t>
            </a:r>
            <a:r>
              <a:rPr lang="tr-TR" sz="2500" dirty="0" smtClean="0"/>
              <a:t>I</a:t>
            </a:r>
            <a:r>
              <a:rPr lang="en-US" sz="2500" dirty="0" smtClean="0"/>
              <a:t>NO AC</a:t>
            </a:r>
            <a:r>
              <a:rPr lang="tr-TR" sz="2500" dirty="0" smtClean="0"/>
              <a:t>I</a:t>
            </a:r>
            <a:r>
              <a:rPr lang="en-US" sz="2500" dirty="0" smtClean="0"/>
              <a:t>D SEQUENCE</a:t>
            </a:r>
            <a:endParaRPr lang="tr-TR" sz="2500" dirty="0" smtClean="0"/>
          </a:p>
          <a:p>
            <a:pPr>
              <a:buNone/>
            </a:pPr>
            <a:r>
              <a:rPr lang="en-US" sz="2500" dirty="0" smtClean="0"/>
              <a:t>ACCORD</a:t>
            </a:r>
            <a:r>
              <a:rPr lang="tr-TR" sz="2500" dirty="0" smtClean="0"/>
              <a:t>I</a:t>
            </a:r>
            <a:r>
              <a:rPr lang="en-US" sz="2500" dirty="0" smtClean="0"/>
              <a:t>NG TO THE GENET</a:t>
            </a:r>
            <a:r>
              <a:rPr lang="tr-TR" sz="2500" dirty="0" smtClean="0"/>
              <a:t>I</a:t>
            </a:r>
            <a:r>
              <a:rPr lang="en-US" sz="2500" dirty="0" smtClean="0"/>
              <a:t>C CODE </a:t>
            </a:r>
            <a:endParaRPr lang="tr-TR" sz="2500" dirty="0" smtClean="0"/>
          </a:p>
          <a:p>
            <a:pPr>
              <a:buNone/>
            </a:pPr>
            <a:endParaRPr lang="tr-TR" sz="2500" dirty="0" smtClean="0"/>
          </a:p>
          <a:p>
            <a:pPr>
              <a:buNone/>
            </a:pPr>
            <a:r>
              <a:rPr lang="en-US" sz="2500" dirty="0" smtClean="0"/>
              <a:t>IN EUKARYOTES, BYCONTRAST, THE</a:t>
            </a:r>
            <a:r>
              <a:rPr lang="tr-TR" sz="2500" dirty="0" smtClean="0"/>
              <a:t> </a:t>
            </a:r>
            <a:r>
              <a:rPr lang="en-US" sz="2500" dirty="0" smtClean="0"/>
              <a:t>RNA MUST</a:t>
            </a:r>
            <a:endParaRPr lang="tr-TR" sz="2500" dirty="0" smtClean="0"/>
          </a:p>
          <a:p>
            <a:pPr>
              <a:buNone/>
            </a:pPr>
            <a:r>
              <a:rPr lang="en-US" sz="2500" dirty="0" smtClean="0"/>
              <a:t>UNDERGO</a:t>
            </a:r>
            <a:r>
              <a:rPr lang="tr-TR" sz="2500" dirty="0" smtClean="0"/>
              <a:t> </a:t>
            </a:r>
            <a:r>
              <a:rPr lang="en-US" sz="2500" dirty="0" smtClean="0"/>
              <a:t>S</a:t>
            </a:r>
            <a:r>
              <a:rPr lang="tr-TR" sz="2500" dirty="0" smtClean="0"/>
              <a:t>I</a:t>
            </a:r>
            <a:r>
              <a:rPr lang="en-US" sz="2500" dirty="0" smtClean="0"/>
              <a:t>GN</a:t>
            </a:r>
            <a:r>
              <a:rPr lang="tr-TR" sz="2500" dirty="0" smtClean="0"/>
              <a:t>I</a:t>
            </a:r>
            <a:r>
              <a:rPr lang="en-US" sz="2500" dirty="0" smtClean="0"/>
              <a:t>F</a:t>
            </a:r>
            <a:r>
              <a:rPr lang="tr-TR" sz="2500" dirty="0" smtClean="0"/>
              <a:t>I</a:t>
            </a:r>
            <a:r>
              <a:rPr lang="en-US" sz="2500" dirty="0" smtClean="0"/>
              <a:t>CANT</a:t>
            </a:r>
            <a:r>
              <a:rPr lang="tr-TR" sz="2500" dirty="0" smtClean="0"/>
              <a:t> </a:t>
            </a:r>
            <a:r>
              <a:rPr lang="en-US" sz="2500" dirty="0" smtClean="0"/>
              <a:t>PROCESS</a:t>
            </a:r>
            <a:r>
              <a:rPr lang="tr-TR" sz="2500" dirty="0" smtClean="0"/>
              <a:t>I</a:t>
            </a:r>
            <a:r>
              <a:rPr lang="en-US" sz="2500" dirty="0" smtClean="0"/>
              <a:t>NG BEFORE</a:t>
            </a:r>
            <a:endParaRPr lang="tr-TR" sz="2500" dirty="0" smtClean="0"/>
          </a:p>
          <a:p>
            <a:pPr>
              <a:buNone/>
            </a:pPr>
            <a:r>
              <a:rPr lang="en-US" sz="2500" dirty="0" smtClean="0"/>
              <a:t>BE</a:t>
            </a:r>
            <a:r>
              <a:rPr lang="tr-TR" sz="2500" dirty="0" smtClean="0"/>
              <a:t>I</a:t>
            </a:r>
            <a:r>
              <a:rPr lang="en-US" sz="2500" dirty="0" smtClean="0"/>
              <a:t>NG</a:t>
            </a:r>
            <a:r>
              <a:rPr lang="tr-TR" sz="2500" dirty="0" smtClean="0"/>
              <a:t> </a:t>
            </a:r>
            <a:r>
              <a:rPr lang="en-US" sz="2500" dirty="0" smtClean="0"/>
              <a:t>TRANSPORTED</a:t>
            </a:r>
            <a:r>
              <a:rPr lang="tr-TR" sz="2500" dirty="0" smtClean="0"/>
              <a:t> </a:t>
            </a:r>
            <a:r>
              <a:rPr lang="en-US" sz="2500" dirty="0" smtClean="0"/>
              <a:t>TO THE</a:t>
            </a:r>
            <a:r>
              <a:rPr lang="tr-TR" sz="2500" dirty="0" smtClean="0"/>
              <a:t> </a:t>
            </a:r>
            <a:r>
              <a:rPr lang="en-US" sz="2500" dirty="0" smtClean="0"/>
              <a:t>CYTOPLASM AS</a:t>
            </a:r>
            <a:endParaRPr lang="tr-TR" sz="2500" dirty="0" smtClean="0"/>
          </a:p>
          <a:p>
            <a:pPr>
              <a:buNone/>
            </a:pPr>
            <a:r>
              <a:rPr lang="tr-TR" sz="2500" dirty="0" smtClean="0"/>
              <a:t>m</a:t>
            </a:r>
            <a:r>
              <a:rPr lang="en-US" sz="2500" dirty="0" smtClean="0"/>
              <a:t>RNA TO</a:t>
            </a:r>
            <a:r>
              <a:rPr lang="tr-TR" sz="2500" dirty="0" smtClean="0"/>
              <a:t> </a:t>
            </a:r>
            <a:r>
              <a:rPr lang="en-US" sz="2500" dirty="0" smtClean="0"/>
              <a:t>PART</a:t>
            </a:r>
            <a:r>
              <a:rPr lang="tr-TR" sz="2500" dirty="0" smtClean="0"/>
              <a:t>I</a:t>
            </a:r>
            <a:r>
              <a:rPr lang="en-US" sz="2500" dirty="0" smtClean="0"/>
              <a:t>C</a:t>
            </a:r>
            <a:r>
              <a:rPr lang="tr-TR" sz="2500" dirty="0" smtClean="0"/>
              <a:t>I</a:t>
            </a:r>
            <a:r>
              <a:rPr lang="en-US" sz="2500" dirty="0" smtClean="0"/>
              <a:t>PATE </a:t>
            </a:r>
            <a:r>
              <a:rPr lang="tr-TR" sz="2500" dirty="0" smtClean="0"/>
              <a:t>I</a:t>
            </a:r>
            <a:r>
              <a:rPr lang="en-US" sz="2500" dirty="0" smtClean="0"/>
              <a:t>N</a:t>
            </a:r>
            <a:r>
              <a:rPr lang="tr-TR" sz="2500" dirty="0" smtClean="0"/>
              <a:t> </a:t>
            </a:r>
            <a:r>
              <a:rPr lang="en-US" sz="2500" dirty="0" smtClean="0"/>
              <a:t>TRANSLAT</a:t>
            </a:r>
            <a:r>
              <a:rPr lang="tr-TR" sz="2500" dirty="0" smtClean="0"/>
              <a:t>I</a:t>
            </a:r>
            <a:r>
              <a:rPr lang="en-US" sz="2500" dirty="0" smtClean="0"/>
              <a:t>ON</a:t>
            </a:r>
            <a:endParaRPr lang="tr-TR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4099" name="Picture 9" descr="25_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624" t="2882" r="5624"/>
          <a:stretch>
            <a:fillRect/>
          </a:stretch>
        </p:blipFill>
        <p:spPr>
          <a:xfrm>
            <a:off x="4286250" y="1928813"/>
            <a:ext cx="4000500" cy="4525962"/>
          </a:xfrm>
          <a:noFill/>
        </p:spPr>
      </p:pic>
      <p:pic>
        <p:nvPicPr>
          <p:cNvPr id="4100" name="Picture 4" descr="8883n31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57188"/>
            <a:ext cx="4143375" cy="48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idx="1"/>
          </p:nvPr>
        </p:nvSpPr>
        <p:spPr>
          <a:xfrm>
            <a:off x="0" y="1147961"/>
            <a:ext cx="4608512" cy="5710039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2500" dirty="0" smtClean="0"/>
              <a:t>HETEROGENEOUS</a:t>
            </a:r>
            <a:endParaRPr lang="tr-TR" sz="2500" dirty="0" smtClean="0"/>
          </a:p>
          <a:p>
            <a:pPr eaLnBrk="1" hangingPunct="1">
              <a:buNone/>
            </a:pPr>
            <a:r>
              <a:rPr lang="en-US" sz="2500" dirty="0" smtClean="0"/>
              <a:t>NUCLEAR RNA (</a:t>
            </a:r>
            <a:r>
              <a:rPr lang="tr-TR" sz="2500" dirty="0" err="1" smtClean="0"/>
              <a:t>hn</a:t>
            </a:r>
            <a:r>
              <a:rPr lang="en-US" sz="2500" dirty="0" smtClean="0"/>
              <a:t>RNA) </a:t>
            </a:r>
            <a:r>
              <a:rPr lang="tr-TR" sz="2500" dirty="0" smtClean="0"/>
              <a:t>I</a:t>
            </a:r>
            <a:r>
              <a:rPr lang="en-US" sz="2500" dirty="0" smtClean="0"/>
              <a:t>S</a:t>
            </a:r>
            <a:endParaRPr lang="tr-TR" sz="2500" dirty="0" smtClean="0"/>
          </a:p>
          <a:p>
            <a:pPr eaLnBrk="1" hangingPunct="1">
              <a:buNone/>
            </a:pPr>
            <a:r>
              <a:rPr lang="en-US" sz="2500" i="1" dirty="0" smtClean="0"/>
              <a:t>POSTTRANSCR</a:t>
            </a:r>
            <a:r>
              <a:rPr lang="tr-TR" sz="2500" i="1" dirty="0" smtClean="0"/>
              <a:t>I</a:t>
            </a:r>
            <a:r>
              <a:rPr lang="en-US" sz="2500" i="1" dirty="0" smtClean="0"/>
              <a:t>PT</a:t>
            </a:r>
            <a:r>
              <a:rPr lang="tr-TR" sz="2500" i="1" dirty="0" smtClean="0"/>
              <a:t>I</a:t>
            </a:r>
            <a:r>
              <a:rPr lang="en-US" sz="2500" i="1" dirty="0" smtClean="0"/>
              <a:t>ONALY</a:t>
            </a:r>
            <a:endParaRPr lang="tr-TR" sz="2500" dirty="0" smtClean="0"/>
          </a:p>
          <a:p>
            <a:pPr eaLnBrk="1" hangingPunct="1">
              <a:buNone/>
            </a:pPr>
            <a:r>
              <a:rPr lang="en-US" sz="2500" dirty="0" smtClean="0"/>
              <a:t>PROCESSED BY THE</a:t>
            </a:r>
            <a:endParaRPr lang="tr-TR" sz="2500" dirty="0" smtClean="0"/>
          </a:p>
          <a:p>
            <a:pPr eaLnBrk="1" hangingPunct="1">
              <a:buNone/>
            </a:pPr>
            <a:r>
              <a:rPr lang="en-US" sz="2500" dirty="0" smtClean="0"/>
              <a:t>ADD</a:t>
            </a:r>
            <a:r>
              <a:rPr lang="tr-TR" sz="2500" dirty="0" smtClean="0"/>
              <a:t>I</a:t>
            </a:r>
            <a:r>
              <a:rPr lang="en-US" sz="2500" dirty="0" smtClean="0"/>
              <a:t>T</a:t>
            </a:r>
            <a:r>
              <a:rPr lang="tr-TR" sz="2500" dirty="0" smtClean="0"/>
              <a:t>I</a:t>
            </a:r>
            <a:r>
              <a:rPr lang="en-US" sz="2500" dirty="0" smtClean="0"/>
              <a:t>ON OF A 5' </a:t>
            </a:r>
            <a:endParaRPr lang="tr-TR" sz="2500" dirty="0" smtClean="0"/>
          </a:p>
          <a:p>
            <a:pPr eaLnBrk="1" hangingPunct="1">
              <a:buNone/>
            </a:pPr>
            <a:r>
              <a:rPr lang="tr-TR" sz="2500" b="1" dirty="0" smtClean="0">
                <a:solidFill>
                  <a:srgbClr val="7030A0"/>
                </a:solidFill>
              </a:rPr>
              <a:t>7-METHYLGUANOSINE </a:t>
            </a:r>
            <a:r>
              <a:rPr lang="en-US" sz="2500" b="1" dirty="0" smtClean="0">
                <a:solidFill>
                  <a:srgbClr val="7030A0"/>
                </a:solidFill>
              </a:rPr>
              <a:t>CAP</a:t>
            </a:r>
            <a:endParaRPr lang="tr-TR" sz="2500" b="1" dirty="0" smtClean="0">
              <a:solidFill>
                <a:srgbClr val="7030A0"/>
              </a:solidFill>
            </a:endParaRPr>
          </a:p>
          <a:p>
            <a:pPr eaLnBrk="1" hangingPunct="1">
              <a:buNone/>
            </a:pPr>
            <a:r>
              <a:rPr lang="en-US" sz="2500" dirty="0" smtClean="0"/>
              <a:t>AND</a:t>
            </a:r>
            <a:r>
              <a:rPr lang="tr-TR" sz="2500" dirty="0" smtClean="0"/>
              <a:t> A </a:t>
            </a:r>
            <a:r>
              <a:rPr lang="en-US" sz="2500" b="1" dirty="0" smtClean="0">
                <a:solidFill>
                  <a:srgbClr val="FF0000"/>
                </a:solidFill>
              </a:rPr>
              <a:t>POLY-A TA</a:t>
            </a:r>
            <a:r>
              <a:rPr lang="tr-TR" sz="2500" b="1" dirty="0" smtClean="0">
                <a:solidFill>
                  <a:srgbClr val="FF0000"/>
                </a:solidFill>
              </a:rPr>
              <a:t>I</a:t>
            </a:r>
            <a:r>
              <a:rPr lang="en-US" sz="2500" b="1" dirty="0" smtClean="0">
                <a:solidFill>
                  <a:srgbClr val="FF0000"/>
                </a:solidFill>
              </a:rPr>
              <a:t>L</a:t>
            </a:r>
            <a:r>
              <a:rPr lang="en-US" sz="2500" dirty="0" smtClean="0"/>
              <a:t> </a:t>
            </a:r>
          </a:p>
          <a:p>
            <a:pPr eaLnBrk="1" hangingPunct="1">
              <a:buNone/>
            </a:pPr>
            <a:endParaRPr lang="tr-TR" sz="2500" b="1" dirty="0" smtClean="0">
              <a:solidFill>
                <a:srgbClr val="CC00CC"/>
              </a:solidFill>
            </a:endParaRPr>
          </a:p>
          <a:p>
            <a:pPr eaLnBrk="1" hangingPunct="1">
              <a:buNone/>
            </a:pPr>
            <a:r>
              <a:rPr lang="en-US" sz="2500" b="1" dirty="0" smtClean="0">
                <a:solidFill>
                  <a:srgbClr val="CC00CC"/>
                </a:solidFill>
              </a:rPr>
              <a:t>INTRONS</a:t>
            </a:r>
            <a:r>
              <a:rPr lang="en-US" sz="2500" dirty="0" smtClean="0"/>
              <a:t> ARE REMOVED BY</a:t>
            </a:r>
            <a:endParaRPr lang="tr-TR" sz="2500" dirty="0" smtClean="0"/>
          </a:p>
          <a:p>
            <a:pPr eaLnBrk="1" hangingPunct="1">
              <a:buNone/>
            </a:pPr>
            <a:r>
              <a:rPr lang="en-US" sz="2500" dirty="0" smtClean="0"/>
              <a:t>SPL</a:t>
            </a:r>
            <a:r>
              <a:rPr lang="tr-TR" sz="2500" dirty="0" smtClean="0"/>
              <a:t>I</a:t>
            </a:r>
            <a:r>
              <a:rPr lang="en-US" sz="2500" dirty="0" smtClean="0"/>
              <a:t>C</a:t>
            </a:r>
            <a:r>
              <a:rPr lang="tr-TR" sz="2500" dirty="0" smtClean="0"/>
              <a:t>I</a:t>
            </a:r>
            <a:r>
              <a:rPr lang="en-US" sz="2500" dirty="0" smtClean="0"/>
              <a:t>NG</a:t>
            </a:r>
          </a:p>
          <a:p>
            <a:pPr eaLnBrk="1" hangingPunct="1">
              <a:buNone/>
            </a:pPr>
            <a:r>
              <a:rPr lang="en-US" sz="2500" b="1" dirty="0" smtClean="0">
                <a:solidFill>
                  <a:srgbClr val="0070C0"/>
                </a:solidFill>
              </a:rPr>
              <a:t>EXONS</a:t>
            </a:r>
            <a:r>
              <a:rPr lang="en-US" sz="2500" dirty="0" smtClean="0"/>
              <a:t> SPL</a:t>
            </a:r>
            <a:r>
              <a:rPr lang="tr-TR" sz="2500" dirty="0" smtClean="0"/>
              <a:t>I</a:t>
            </a:r>
            <a:r>
              <a:rPr lang="en-US" sz="2500" dirty="0" smtClean="0"/>
              <a:t>CE</a:t>
            </a:r>
            <a:r>
              <a:rPr lang="tr-TR" sz="2500" dirty="0" smtClean="0"/>
              <a:t>D </a:t>
            </a:r>
            <a:r>
              <a:rPr lang="en-US" sz="2500" dirty="0" smtClean="0"/>
              <a:t>TOGETHER</a:t>
            </a:r>
          </a:p>
        </p:txBody>
      </p:sp>
      <p:pic>
        <p:nvPicPr>
          <p:cNvPr id="22532" name="Picture 11" descr="14_10Figure-L.jpg                                              0029F499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 b="3641"/>
          <a:stretch>
            <a:fillRect/>
          </a:stretch>
        </p:blipFill>
        <p:spPr bwMode="auto">
          <a:xfrm>
            <a:off x="4499992" y="304800"/>
            <a:ext cx="4644008" cy="617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rgbClr val="FF0000"/>
                </a:solidFill>
              </a:rPr>
              <a:t>5’ Cap 7-metilguanozin (7mG) </a:t>
            </a:r>
            <a:endParaRPr lang="tr-TR" smtClean="0"/>
          </a:p>
        </p:txBody>
      </p:sp>
      <p:pic>
        <p:nvPicPr>
          <p:cNvPr id="4608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1600200"/>
            <a:ext cx="8072437" cy="5257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mtClean="0">
                <a:solidFill>
                  <a:srgbClr val="FF0000"/>
                </a:solidFill>
              </a:rPr>
              <a:t>3’ Kuyruk (tail) Poliadenilasyon (poly A mRNA- AAUAAA )</a:t>
            </a:r>
            <a:endParaRPr lang="tr-TR" smtClean="0"/>
          </a:p>
        </p:txBody>
      </p:sp>
      <p:pic>
        <p:nvPicPr>
          <p:cNvPr id="4710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643063"/>
            <a:ext cx="8358188" cy="4972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322912"/>
          </a:xfrm>
          <a:noFill/>
        </p:spPr>
        <p:txBody>
          <a:bodyPr>
            <a:normAutofit fontScale="92500"/>
          </a:bodyPr>
          <a:lstStyle/>
          <a:p>
            <a:pPr eaLnBrk="1" hangingPunct="1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INTRONS</a:t>
            </a:r>
            <a:r>
              <a:rPr lang="en-US" sz="2600" dirty="0" smtClean="0"/>
              <a:t> (</a:t>
            </a:r>
            <a:r>
              <a:rPr lang="tr-TR" sz="2600" i="1" dirty="0" smtClean="0"/>
              <a:t>I</a:t>
            </a:r>
            <a:r>
              <a:rPr lang="en-US" sz="2600" i="1" dirty="0" smtClean="0"/>
              <a:t>NTERVEN</a:t>
            </a:r>
            <a:r>
              <a:rPr lang="tr-TR" sz="2600" i="1" dirty="0" smtClean="0"/>
              <a:t>I</a:t>
            </a:r>
            <a:r>
              <a:rPr lang="en-US" sz="2600" i="1" dirty="0" smtClean="0"/>
              <a:t>NG SEQUENCES</a:t>
            </a:r>
            <a:r>
              <a:rPr lang="en-US" sz="2600" dirty="0" smtClean="0"/>
              <a:t>) ARE</a:t>
            </a:r>
            <a:endParaRPr lang="tr-TR" sz="2600" dirty="0" smtClean="0"/>
          </a:p>
          <a:p>
            <a:pPr eaLnBrk="1" hangingPunct="1">
              <a:buNone/>
            </a:pPr>
            <a:r>
              <a:rPr lang="en-US" sz="2600" dirty="0" smtClean="0"/>
              <a:t>REG</a:t>
            </a:r>
            <a:r>
              <a:rPr lang="tr-TR" sz="2600" dirty="0" smtClean="0"/>
              <a:t>I</a:t>
            </a:r>
            <a:r>
              <a:rPr lang="en-US" sz="2600" dirty="0" smtClean="0"/>
              <a:t>ONS OF THE </a:t>
            </a:r>
            <a:r>
              <a:rPr lang="tr-TR" sz="2600" dirty="0" smtClean="0"/>
              <a:t>I</a:t>
            </a:r>
            <a:r>
              <a:rPr lang="en-US" sz="2600" dirty="0" smtClean="0"/>
              <a:t>N</a:t>
            </a:r>
            <a:r>
              <a:rPr lang="tr-TR" sz="2600" dirty="0" smtClean="0"/>
              <a:t>I</a:t>
            </a:r>
            <a:r>
              <a:rPr lang="en-US" sz="2600" dirty="0" smtClean="0"/>
              <a:t>T</a:t>
            </a:r>
            <a:r>
              <a:rPr lang="tr-TR" sz="2600" dirty="0" smtClean="0"/>
              <a:t>I</a:t>
            </a:r>
            <a:r>
              <a:rPr lang="en-US" sz="2600" dirty="0" smtClean="0"/>
              <a:t>AL RNA TRANSCR</a:t>
            </a:r>
            <a:r>
              <a:rPr lang="tr-TR" sz="2600" dirty="0" smtClean="0"/>
              <a:t>I</a:t>
            </a:r>
            <a:r>
              <a:rPr lang="en-US" sz="2600" dirty="0" smtClean="0"/>
              <a:t>PT THAT</a:t>
            </a:r>
            <a:endParaRPr lang="tr-TR" sz="2600" dirty="0" smtClean="0"/>
          </a:p>
          <a:p>
            <a:pPr eaLnBrk="1" hangingPunct="1">
              <a:buNone/>
            </a:pPr>
            <a:r>
              <a:rPr lang="en-US" sz="2600" dirty="0" smtClean="0"/>
              <a:t>ARE NOT EXPRESSED </a:t>
            </a:r>
            <a:r>
              <a:rPr lang="tr-TR" sz="2600" dirty="0" smtClean="0"/>
              <a:t>I</a:t>
            </a:r>
            <a:r>
              <a:rPr lang="en-US" sz="2600" dirty="0" smtClean="0"/>
              <a:t>N THE AM</a:t>
            </a:r>
            <a:r>
              <a:rPr lang="tr-TR" sz="2600" dirty="0" smtClean="0"/>
              <a:t>I</a:t>
            </a:r>
            <a:r>
              <a:rPr lang="en-US" sz="2600" dirty="0" smtClean="0"/>
              <a:t>NO AC</a:t>
            </a:r>
            <a:r>
              <a:rPr lang="tr-TR" sz="2600" dirty="0" smtClean="0"/>
              <a:t>I</a:t>
            </a:r>
            <a:r>
              <a:rPr lang="en-US" sz="2600" dirty="0" smtClean="0"/>
              <a:t>D</a:t>
            </a:r>
            <a:endParaRPr lang="tr-TR" sz="2600" dirty="0" smtClean="0"/>
          </a:p>
          <a:p>
            <a:pPr eaLnBrk="1" hangingPunct="1">
              <a:buNone/>
            </a:pPr>
            <a:r>
              <a:rPr lang="en-US" sz="2600" dirty="0" smtClean="0"/>
              <a:t>SEQUENCE OF THE PROTE</a:t>
            </a:r>
            <a:r>
              <a:rPr lang="tr-TR" sz="2600" dirty="0" smtClean="0"/>
              <a:t>I</a:t>
            </a:r>
            <a:r>
              <a:rPr lang="en-US" sz="2600" dirty="0" smtClean="0"/>
              <a:t>N</a:t>
            </a:r>
          </a:p>
          <a:p>
            <a:pPr eaLnBrk="1" hangingPunct="1">
              <a:buNone/>
            </a:pPr>
            <a:endParaRPr lang="tr-TR" sz="2600" dirty="0" smtClean="0"/>
          </a:p>
          <a:p>
            <a:pPr eaLnBrk="1" hangingPunct="1">
              <a:buNone/>
            </a:pPr>
            <a:r>
              <a:rPr lang="en-US" sz="2600" dirty="0" smtClean="0"/>
              <a:t>INTRONS ARE REMOVED BY SPL</a:t>
            </a:r>
            <a:r>
              <a:rPr lang="tr-TR" sz="2600" dirty="0" smtClean="0"/>
              <a:t>I</a:t>
            </a:r>
            <a:r>
              <a:rPr lang="en-US" sz="2600" dirty="0" smtClean="0"/>
              <a:t>C</a:t>
            </a:r>
            <a:r>
              <a:rPr lang="tr-TR" sz="2600" dirty="0" smtClean="0"/>
              <a:t>I</a:t>
            </a:r>
            <a:r>
              <a:rPr lang="en-US" sz="2600" dirty="0" smtClean="0"/>
              <a:t>NG AND THE</a:t>
            </a:r>
            <a:endParaRPr lang="tr-TR" sz="2600" dirty="0" smtClean="0"/>
          </a:p>
          <a:p>
            <a:pPr eaLnBrk="1" hangingPunct="1">
              <a:buNone/>
            </a:pPr>
            <a:r>
              <a:rPr lang="en-US" sz="2600" b="1" dirty="0" smtClean="0">
                <a:solidFill>
                  <a:srgbClr val="0070C0"/>
                </a:solidFill>
              </a:rPr>
              <a:t>EXONS</a:t>
            </a:r>
            <a:r>
              <a:rPr lang="en-US" sz="2600" b="1" dirty="0" smtClean="0"/>
              <a:t> </a:t>
            </a:r>
            <a:r>
              <a:rPr lang="en-US" sz="2600" dirty="0" smtClean="0"/>
              <a:t>(</a:t>
            </a:r>
            <a:r>
              <a:rPr lang="en-US" sz="2600" i="1" dirty="0" smtClean="0"/>
              <a:t>EXPRESSED</a:t>
            </a:r>
            <a:r>
              <a:rPr lang="en-US" sz="2600" dirty="0" smtClean="0"/>
              <a:t>) ARE JO</a:t>
            </a:r>
            <a:r>
              <a:rPr lang="tr-TR" sz="2600" dirty="0" smtClean="0"/>
              <a:t>I</a:t>
            </a:r>
            <a:r>
              <a:rPr lang="en-US" sz="2600" dirty="0" smtClean="0"/>
              <a:t>NED TOGETHER </a:t>
            </a:r>
            <a:r>
              <a:rPr lang="tr-TR" sz="2600" dirty="0" smtClean="0"/>
              <a:t>I</a:t>
            </a:r>
            <a:r>
              <a:rPr lang="en-US" sz="2600" dirty="0" smtClean="0"/>
              <a:t>N THE</a:t>
            </a:r>
            <a:endParaRPr lang="tr-TR" sz="2600" dirty="0" smtClean="0"/>
          </a:p>
          <a:p>
            <a:pPr eaLnBrk="1" hangingPunct="1">
              <a:buNone/>
            </a:pPr>
            <a:r>
              <a:rPr lang="en-US" sz="2600" dirty="0" smtClean="0"/>
              <a:t>MATURE </a:t>
            </a:r>
            <a:r>
              <a:rPr lang="tr-TR" sz="2600" dirty="0" smtClean="0"/>
              <a:t>m</a:t>
            </a:r>
            <a:r>
              <a:rPr lang="en-US" sz="2600" dirty="0" smtClean="0"/>
              <a:t>RNA </a:t>
            </a:r>
          </a:p>
          <a:p>
            <a:pPr eaLnBrk="1" hangingPunct="1">
              <a:buNone/>
            </a:pPr>
            <a:endParaRPr lang="tr-TR" sz="2600" dirty="0" smtClean="0"/>
          </a:p>
          <a:p>
            <a:pPr eaLnBrk="1" hangingPunct="1">
              <a:buNone/>
            </a:pPr>
            <a:r>
              <a:rPr lang="en-US" sz="2600" dirty="0" smtClean="0"/>
              <a:t>THE S</a:t>
            </a:r>
            <a:r>
              <a:rPr lang="tr-TR" sz="2600" dirty="0" smtClean="0"/>
              <a:t>I</a:t>
            </a:r>
            <a:r>
              <a:rPr lang="en-US" sz="2600" dirty="0" smtClean="0"/>
              <a:t>ZE OF THE MATURE </a:t>
            </a:r>
            <a:r>
              <a:rPr lang="tr-TR" sz="2600" dirty="0" smtClean="0"/>
              <a:t>m</a:t>
            </a:r>
            <a:r>
              <a:rPr lang="en-US" sz="2600" dirty="0" smtClean="0"/>
              <a:t>RNA </a:t>
            </a:r>
            <a:r>
              <a:rPr lang="tr-TR" sz="2600" dirty="0" smtClean="0"/>
              <a:t>I</a:t>
            </a:r>
            <a:r>
              <a:rPr lang="en-US" sz="2600" dirty="0" smtClean="0"/>
              <a:t>S USUALLY MUCH</a:t>
            </a:r>
            <a:endParaRPr lang="tr-TR" sz="2600" dirty="0" smtClean="0"/>
          </a:p>
          <a:p>
            <a:pPr eaLnBrk="1" hangingPunct="1">
              <a:buNone/>
            </a:pPr>
            <a:r>
              <a:rPr lang="en-US" sz="2600" dirty="0" smtClean="0"/>
              <a:t>SMALLER THAN THAT OF THE </a:t>
            </a:r>
            <a:r>
              <a:rPr lang="tr-TR" sz="2600" dirty="0" smtClean="0"/>
              <a:t>I</a:t>
            </a:r>
            <a:r>
              <a:rPr lang="en-US" sz="2600" dirty="0" smtClean="0"/>
              <a:t>N</a:t>
            </a:r>
            <a:r>
              <a:rPr lang="tr-TR" sz="2600" dirty="0" smtClean="0"/>
              <a:t>I</a:t>
            </a:r>
            <a:r>
              <a:rPr lang="en-US" sz="2600" dirty="0" smtClean="0"/>
              <a:t>T</a:t>
            </a:r>
            <a:r>
              <a:rPr lang="tr-TR" sz="2600" dirty="0" smtClean="0"/>
              <a:t>I</a:t>
            </a:r>
            <a:r>
              <a:rPr lang="en-US" sz="2600" dirty="0" smtClean="0"/>
              <a:t>AL 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9" descr="14_12Figure-L.jpg                                              0029F499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 b="5963"/>
          <a:stretch>
            <a:fillRect/>
          </a:stretch>
        </p:blipFill>
        <p:spPr bwMode="auto">
          <a:xfrm>
            <a:off x="300038" y="825500"/>
            <a:ext cx="8543925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13" descr="14_08Table-L.jpg                                               0029F499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b="7539"/>
          <a:stretch>
            <a:fillRect/>
          </a:stretch>
        </p:blipFill>
        <p:spPr bwMode="auto">
          <a:xfrm>
            <a:off x="300038" y="1685925"/>
            <a:ext cx="8543925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>
                <a:solidFill>
                  <a:srgbClr val="FF0000"/>
                </a:solidFill>
              </a:rPr>
              <a:t>SPLICING MECHANISMS</a:t>
            </a:r>
          </a:p>
          <a:p>
            <a:pPr>
              <a:buNone/>
            </a:pPr>
            <a:endParaRPr lang="tr-TR" sz="1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err="1" smtClean="0"/>
              <a:t>Introns</a:t>
            </a:r>
            <a:r>
              <a:rPr lang="en-US" dirty="0" smtClean="0"/>
              <a:t> can be categorized into several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groups based on their</a:t>
            </a:r>
            <a:r>
              <a:rPr lang="tr-TR" dirty="0" smtClean="0"/>
              <a:t> </a:t>
            </a:r>
            <a:r>
              <a:rPr lang="en-US" dirty="0" smtClean="0"/>
              <a:t>splicing mechanisms.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Group I, represented by </a:t>
            </a:r>
            <a:r>
              <a:rPr lang="en-US" dirty="0" err="1" smtClean="0"/>
              <a:t>introns</a:t>
            </a:r>
            <a:r>
              <a:rPr lang="en-US" dirty="0" smtClean="0"/>
              <a:t> that are part</a:t>
            </a:r>
          </a:p>
          <a:p>
            <a:pPr>
              <a:buNone/>
            </a:pPr>
            <a:r>
              <a:rPr lang="en-US" dirty="0" smtClean="0"/>
              <a:t>of the primary transcript of </a:t>
            </a:r>
            <a:r>
              <a:rPr lang="en-US" dirty="0" err="1" smtClean="0"/>
              <a:t>rRNAs</a:t>
            </a:r>
            <a:r>
              <a:rPr lang="en-US" dirty="0" smtClean="0"/>
              <a:t>, require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no additional components</a:t>
            </a:r>
            <a:r>
              <a:rPr lang="tr-TR" dirty="0" smtClean="0"/>
              <a:t> </a:t>
            </a:r>
            <a:r>
              <a:rPr lang="en-US" dirty="0" smtClean="0"/>
              <a:t>for </a:t>
            </a:r>
            <a:r>
              <a:rPr lang="en-US" dirty="0" err="1" smtClean="0"/>
              <a:t>intron</a:t>
            </a:r>
            <a:r>
              <a:rPr lang="en-US" dirty="0" smtClean="0"/>
              <a:t> excision;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 err="1" smtClean="0"/>
              <a:t>intron</a:t>
            </a:r>
            <a:r>
              <a:rPr lang="en-US" dirty="0" smtClean="0"/>
              <a:t> itself is the source of the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e</a:t>
            </a:r>
            <a:r>
              <a:rPr lang="en-US" dirty="0" err="1" smtClean="0"/>
              <a:t>nzymatic</a:t>
            </a:r>
            <a:r>
              <a:rPr lang="tr-TR" dirty="0" smtClean="0"/>
              <a:t> </a:t>
            </a:r>
            <a:r>
              <a:rPr lang="tr-TR" dirty="0" err="1" smtClean="0"/>
              <a:t>activity</a:t>
            </a:r>
            <a:r>
              <a:rPr lang="tr-TR" dirty="0" smtClean="0"/>
              <a:t> </a:t>
            </a:r>
            <a:r>
              <a:rPr lang="tr-TR" dirty="0" err="1" smtClean="0"/>
              <a:t>necessary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removal</a:t>
            </a:r>
            <a:r>
              <a:rPr lang="tr-TR" dirty="0" smtClean="0"/>
              <a:t>.</a:t>
            </a:r>
            <a:endParaRPr lang="tr-TR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Autocatalytic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RNAs</a:t>
            </a:r>
            <a:endParaRPr lang="tr-T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RNA</a:t>
            </a:r>
            <a:r>
              <a:rPr lang="tr-TR" sz="2800" dirty="0" smtClean="0"/>
              <a:t>s</a:t>
            </a:r>
            <a:r>
              <a:rPr lang="en-US" sz="2800" dirty="0" smtClean="0"/>
              <a:t> THAT ARE CAPABLE OF CATALYT</a:t>
            </a:r>
            <a:r>
              <a:rPr lang="tr-TR" sz="2800" dirty="0" smtClean="0"/>
              <a:t>I</a:t>
            </a:r>
            <a:r>
              <a:rPr lang="en-US" sz="2800" dirty="0" smtClean="0"/>
              <a:t>C</a:t>
            </a:r>
          </a:p>
          <a:p>
            <a:pPr>
              <a:buNone/>
            </a:pPr>
            <a:r>
              <a:rPr lang="en-US" sz="2800" dirty="0" smtClean="0"/>
              <a:t>ACT</a:t>
            </a:r>
            <a:r>
              <a:rPr lang="tr-TR" sz="2800" dirty="0" smtClean="0"/>
              <a:t>I</a:t>
            </a:r>
            <a:r>
              <a:rPr lang="en-US" sz="2800" dirty="0" smtClean="0"/>
              <a:t>V</a:t>
            </a:r>
            <a:r>
              <a:rPr lang="tr-TR" sz="2800" dirty="0" smtClean="0"/>
              <a:t>I</a:t>
            </a:r>
            <a:r>
              <a:rPr lang="en-US" sz="2800" dirty="0" smtClean="0"/>
              <a:t>TY ARE REFERRED TO AS </a:t>
            </a:r>
            <a:r>
              <a:rPr lang="en-US" sz="2800" b="1" dirty="0" smtClean="0">
                <a:solidFill>
                  <a:srgbClr val="7030A0"/>
                </a:solidFill>
              </a:rPr>
              <a:t>R</a:t>
            </a:r>
            <a:r>
              <a:rPr lang="tr-TR" sz="2800" b="1" dirty="0" smtClean="0">
                <a:solidFill>
                  <a:srgbClr val="7030A0"/>
                </a:solidFill>
              </a:rPr>
              <a:t>I</a:t>
            </a:r>
            <a:r>
              <a:rPr lang="en-US" sz="2800" b="1" dirty="0" smtClean="0">
                <a:solidFill>
                  <a:srgbClr val="7030A0"/>
                </a:solidFill>
              </a:rPr>
              <a:t>BOZYMES</a:t>
            </a:r>
            <a:endParaRPr lang="tr-TR" sz="28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tr-TR" sz="2800" b="1" dirty="0" smtClean="0"/>
          </a:p>
          <a:p>
            <a:pPr>
              <a:buNone/>
            </a:pPr>
            <a:r>
              <a:rPr lang="en-US" sz="2800" dirty="0" smtClean="0"/>
              <a:t>THE AUTOCATALYT</a:t>
            </a:r>
            <a:r>
              <a:rPr lang="tr-TR" sz="2800" dirty="0" smtClean="0"/>
              <a:t>I</a:t>
            </a:r>
            <a:r>
              <a:rPr lang="en-US" sz="2800" dirty="0" smtClean="0"/>
              <a:t>C </a:t>
            </a:r>
            <a:r>
              <a:rPr lang="tr-TR" sz="2800" dirty="0" smtClean="0"/>
              <a:t>t</a:t>
            </a:r>
            <a:r>
              <a:rPr lang="en-US" sz="2800" dirty="0" smtClean="0"/>
              <a:t>RNA</a:t>
            </a:r>
            <a:r>
              <a:rPr lang="tr-TR" sz="2800" dirty="0" smtClean="0"/>
              <a:t> </a:t>
            </a:r>
            <a:r>
              <a:rPr lang="en-US" sz="2800" dirty="0" smtClean="0"/>
              <a:t>CAPABLE OF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SELF-SPL</a:t>
            </a:r>
            <a:r>
              <a:rPr lang="tr-TR" sz="2800" dirty="0" smtClean="0"/>
              <a:t>I</a:t>
            </a:r>
            <a:r>
              <a:rPr lang="en-US" sz="2800" dirty="0" smtClean="0"/>
              <a:t>C</a:t>
            </a:r>
            <a:r>
              <a:rPr lang="tr-TR" sz="2800" dirty="0" smtClean="0"/>
              <a:t>I</a:t>
            </a:r>
            <a:r>
              <a:rPr lang="en-US" sz="2800" dirty="0" smtClean="0"/>
              <a:t>NG AND THUS</a:t>
            </a:r>
            <a:r>
              <a:rPr lang="tr-TR" sz="2800" dirty="0" smtClean="0"/>
              <a:t> F</a:t>
            </a:r>
            <a:r>
              <a:rPr lang="en-US" sz="2800" dirty="0" smtClean="0"/>
              <a:t>UNCT</a:t>
            </a:r>
            <a:r>
              <a:rPr lang="tr-TR" sz="2800" dirty="0" smtClean="0"/>
              <a:t>I</a:t>
            </a:r>
            <a:r>
              <a:rPr lang="en-US" sz="2800" dirty="0" smtClean="0"/>
              <a:t>ON</a:t>
            </a:r>
            <a:r>
              <a:rPr lang="tr-TR" sz="2800" dirty="0" smtClean="0"/>
              <a:t>I</a:t>
            </a:r>
            <a:r>
              <a:rPr lang="en-US" sz="2800" dirty="0" smtClean="0"/>
              <a:t>NG L</a:t>
            </a:r>
            <a:r>
              <a:rPr lang="tr-TR" sz="2800" dirty="0" smtClean="0"/>
              <a:t>I</a:t>
            </a:r>
            <a:r>
              <a:rPr lang="en-US" sz="2800" dirty="0" smtClean="0"/>
              <a:t>KE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AN ENZYME </a:t>
            </a:r>
            <a:r>
              <a:rPr lang="tr-TR" sz="2800" dirty="0" smtClean="0"/>
              <a:t>I</a:t>
            </a:r>
            <a:r>
              <a:rPr lang="en-US" sz="2800" dirty="0" smtClean="0"/>
              <a:t>S AN</a:t>
            </a:r>
            <a:r>
              <a:rPr lang="tr-TR" sz="2800" dirty="0" smtClean="0"/>
              <a:t> </a:t>
            </a:r>
            <a:r>
              <a:rPr lang="en-US" sz="2800" dirty="0" smtClean="0"/>
              <a:t>EXCELLENT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7"/>
          <p:cNvSpPr txBox="1">
            <a:spLocks noChangeArrowheads="1"/>
          </p:cNvSpPr>
          <p:nvPr/>
        </p:nvSpPr>
        <p:spPr bwMode="auto">
          <a:xfrm>
            <a:off x="6084168" y="2703016"/>
            <a:ext cx="3059832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411480">
            <a:spAutoFit/>
          </a:bodyPr>
          <a:lstStyle/>
          <a:p>
            <a:r>
              <a:rPr lang="en-US" sz="2200" dirty="0" smtClean="0"/>
              <a:t>Splicing mechanism involved with group I </a:t>
            </a:r>
            <a:r>
              <a:rPr lang="en-US" sz="2200" dirty="0" err="1" smtClean="0"/>
              <a:t>introns</a:t>
            </a:r>
            <a:r>
              <a:rPr lang="en-US" sz="2200" dirty="0" smtClean="0"/>
              <a:t> removed from the primary transcript leading to </a:t>
            </a:r>
            <a:r>
              <a:rPr lang="en-US" sz="2200" dirty="0" err="1" smtClean="0"/>
              <a:t>rRNA</a:t>
            </a:r>
            <a:r>
              <a:rPr lang="en-US" sz="2200" dirty="0" smtClean="0"/>
              <a:t>. The process is one of self-excision involving two trans</a:t>
            </a:r>
            <a:r>
              <a:rPr lang="tr-TR" sz="2200" dirty="0" smtClean="0"/>
              <a:t> </a:t>
            </a:r>
            <a:r>
              <a:rPr lang="en-US" sz="2200" dirty="0" err="1" smtClean="0"/>
              <a:t>esterification</a:t>
            </a:r>
            <a:r>
              <a:rPr lang="en-US" sz="2200" dirty="0" smtClean="0"/>
              <a:t> reactions.</a:t>
            </a:r>
            <a:endParaRPr lang="en-US" sz="2200" b="1" dirty="0">
              <a:solidFill>
                <a:srgbClr val="D53D21"/>
              </a:solidFill>
              <a:latin typeface="Arial" charset="0"/>
            </a:endParaRPr>
          </a:p>
        </p:txBody>
      </p:sp>
      <p:pic>
        <p:nvPicPr>
          <p:cNvPr id="26627" name="Picture 8" descr="14_13Figure0-L.jpg                                             000B3C7BServDisk_03                    BC177178:"/>
          <p:cNvPicPr>
            <a:picLocks noChangeAspect="1" noChangeArrowheads="1"/>
          </p:cNvPicPr>
          <p:nvPr/>
        </p:nvPicPr>
        <p:blipFill>
          <a:blip r:embed="rId3" cstate="print"/>
          <a:srcRect b="3641"/>
          <a:stretch>
            <a:fillRect/>
          </a:stretch>
        </p:blipFill>
        <p:spPr bwMode="auto">
          <a:xfrm>
            <a:off x="467544" y="476672"/>
            <a:ext cx="5544616" cy="617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6084168" y="692696"/>
            <a:ext cx="3059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Group 1 </a:t>
            </a:r>
            <a:r>
              <a:rPr lang="en-US" sz="2400" b="1" dirty="0" err="1"/>
              <a:t>Introns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638" y="2362200"/>
            <a:ext cx="4627562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04800"/>
            <a:ext cx="615473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209800"/>
            <a:ext cx="32321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908720"/>
            <a:ext cx="8991600" cy="5544616"/>
          </a:xfrm>
          <a:noFill/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2800" dirty="0" smtClean="0"/>
              <a:t>GENET</a:t>
            </a:r>
            <a:r>
              <a:rPr lang="tr-TR" sz="2800" dirty="0" smtClean="0"/>
              <a:t>I</a:t>
            </a:r>
            <a:r>
              <a:rPr lang="en-US" sz="2800" dirty="0" smtClean="0"/>
              <a:t>C CODE </a:t>
            </a:r>
            <a:r>
              <a:rPr lang="tr-TR" sz="2800" dirty="0" smtClean="0"/>
              <a:t>I</a:t>
            </a:r>
            <a:r>
              <a:rPr lang="en-US" sz="2800" dirty="0" smtClean="0"/>
              <a:t>S</a:t>
            </a:r>
            <a:r>
              <a:rPr lang="tr-TR" sz="2800" dirty="0" smtClean="0"/>
              <a:t> </a:t>
            </a:r>
            <a:r>
              <a:rPr lang="en-US" sz="2800" b="1" dirty="0" smtClean="0"/>
              <a:t>DEGENERATE</a:t>
            </a:r>
            <a:r>
              <a:rPr lang="en-US" sz="2800" dirty="0" smtClean="0"/>
              <a:t>,</a:t>
            </a:r>
            <a:endParaRPr lang="tr-TR" sz="2800" dirty="0" smtClean="0"/>
          </a:p>
          <a:p>
            <a:pPr eaLnBrk="1" hangingPunct="1">
              <a:buNone/>
            </a:pPr>
            <a:r>
              <a:rPr lang="en-US" sz="2800" dirty="0" smtClean="0"/>
              <a:t>MANY AM</a:t>
            </a:r>
            <a:r>
              <a:rPr lang="tr-TR" sz="2800" dirty="0" smtClean="0"/>
              <a:t>I</a:t>
            </a:r>
            <a:r>
              <a:rPr lang="en-US" sz="2800" dirty="0" smtClean="0"/>
              <a:t>NO</a:t>
            </a:r>
            <a:r>
              <a:rPr lang="tr-TR" sz="2800" dirty="0" smtClean="0"/>
              <a:t> </a:t>
            </a:r>
            <a:r>
              <a:rPr lang="en-US" sz="2800" dirty="0" smtClean="0"/>
              <a:t>AC</a:t>
            </a:r>
            <a:r>
              <a:rPr lang="tr-TR" sz="2800" dirty="0" smtClean="0"/>
              <a:t>I</a:t>
            </a:r>
            <a:r>
              <a:rPr lang="en-US" sz="2800" dirty="0" smtClean="0"/>
              <a:t>DS SPEC</a:t>
            </a:r>
            <a:r>
              <a:rPr lang="tr-TR" sz="2800" dirty="0" smtClean="0"/>
              <a:t>I</a:t>
            </a:r>
            <a:r>
              <a:rPr lang="en-US" sz="2800" dirty="0" smtClean="0"/>
              <a:t>F</a:t>
            </a:r>
            <a:r>
              <a:rPr lang="tr-TR" sz="2800" dirty="0" smtClean="0"/>
              <a:t>I</a:t>
            </a:r>
            <a:r>
              <a:rPr lang="en-US" sz="2800" dirty="0" smtClean="0"/>
              <a:t>ED</a:t>
            </a:r>
            <a:r>
              <a:rPr lang="tr-TR" sz="2800" dirty="0" smtClean="0"/>
              <a:t> </a:t>
            </a:r>
            <a:r>
              <a:rPr lang="en-US" sz="2800" dirty="0" smtClean="0"/>
              <a:t>BY</a:t>
            </a:r>
            <a:r>
              <a:rPr lang="tr-TR" sz="2800" dirty="0" smtClean="0"/>
              <a:t> </a:t>
            </a:r>
            <a:r>
              <a:rPr lang="en-US" sz="2800" dirty="0" smtClean="0"/>
              <a:t>MORE THAN</a:t>
            </a:r>
            <a:endParaRPr lang="tr-TR" sz="2800" dirty="0" smtClean="0"/>
          </a:p>
          <a:p>
            <a:pPr eaLnBrk="1" hangingPunct="1">
              <a:buNone/>
            </a:pPr>
            <a:r>
              <a:rPr lang="en-US" sz="2800" dirty="0" smtClean="0"/>
              <a:t>ONE</a:t>
            </a:r>
            <a:r>
              <a:rPr lang="tr-TR" sz="2800" dirty="0"/>
              <a:t> </a:t>
            </a:r>
            <a:r>
              <a:rPr lang="tr-TR" sz="2800" dirty="0" smtClean="0"/>
              <a:t>C</a:t>
            </a:r>
            <a:r>
              <a:rPr lang="en-US" sz="2800" dirty="0" smtClean="0"/>
              <a:t>ODON</a:t>
            </a:r>
            <a:r>
              <a:rPr lang="tr-TR" sz="2800" dirty="0" smtClean="0"/>
              <a:t> </a:t>
            </a:r>
          </a:p>
          <a:p>
            <a:pPr eaLnBrk="1" hangingPunct="1">
              <a:buNone/>
            </a:pPr>
            <a:endParaRPr lang="tr-TR" sz="1000" dirty="0" smtClean="0"/>
          </a:p>
          <a:p>
            <a:pPr eaLnBrk="1" hangingPunct="1">
              <a:buNone/>
            </a:pPr>
            <a:r>
              <a:rPr lang="en-US" sz="2800" dirty="0" smtClean="0"/>
              <a:t>ONLY</a:t>
            </a:r>
            <a:r>
              <a:rPr lang="tr-TR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TRYPTOPHAN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AND</a:t>
            </a:r>
            <a:r>
              <a:rPr lang="tr-TR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METH</a:t>
            </a:r>
            <a:r>
              <a:rPr lang="tr-TR" sz="28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ON</a:t>
            </a:r>
            <a:r>
              <a:rPr lang="tr-TR" sz="28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NE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ARE</a:t>
            </a:r>
            <a:endParaRPr lang="tr-TR" sz="2800" dirty="0" smtClean="0"/>
          </a:p>
          <a:p>
            <a:pPr eaLnBrk="1" hangingPunct="1">
              <a:buNone/>
            </a:pPr>
            <a:r>
              <a:rPr lang="en-US" sz="2800" dirty="0" smtClean="0"/>
              <a:t>ENCODED</a:t>
            </a:r>
            <a:r>
              <a:rPr lang="tr-TR" sz="2800" dirty="0" smtClean="0"/>
              <a:t> </a:t>
            </a:r>
            <a:r>
              <a:rPr lang="en-US" sz="2800" dirty="0" smtClean="0"/>
              <a:t>BY A</a:t>
            </a:r>
            <a:r>
              <a:rPr lang="tr-TR" sz="2800" dirty="0"/>
              <a:t> </a:t>
            </a:r>
            <a:r>
              <a:rPr lang="en-US" sz="2800" dirty="0" smtClean="0"/>
              <a:t>S</a:t>
            </a:r>
            <a:r>
              <a:rPr lang="tr-TR" sz="2800" dirty="0" smtClean="0"/>
              <a:t>I</a:t>
            </a:r>
            <a:r>
              <a:rPr lang="en-US" sz="2800" dirty="0" smtClean="0"/>
              <a:t>NGLE</a:t>
            </a:r>
            <a:r>
              <a:rPr lang="tr-TR" sz="2800" dirty="0" smtClean="0"/>
              <a:t> </a:t>
            </a:r>
            <a:r>
              <a:rPr lang="en-US" sz="2800" dirty="0" smtClean="0"/>
              <a:t>CODON</a:t>
            </a:r>
            <a:endParaRPr lang="tr-TR" sz="2800" dirty="0" smtClean="0"/>
          </a:p>
          <a:p>
            <a:pPr>
              <a:buNone/>
            </a:pPr>
            <a:endParaRPr lang="tr-TR" sz="1000" dirty="0" smtClean="0"/>
          </a:p>
          <a:p>
            <a:pPr>
              <a:buNone/>
            </a:pPr>
            <a:r>
              <a:rPr lang="en-US" sz="2800" dirty="0" smtClean="0"/>
              <a:t>THE GENET</a:t>
            </a:r>
            <a:r>
              <a:rPr lang="tr-TR" sz="2800" dirty="0" smtClean="0"/>
              <a:t>I</a:t>
            </a:r>
            <a:r>
              <a:rPr lang="en-US" sz="2800" dirty="0" smtClean="0"/>
              <a:t>C CODE SHOWS </a:t>
            </a:r>
            <a:r>
              <a:rPr lang="tr-TR" sz="2800" dirty="0" smtClean="0"/>
              <a:t>AN </a:t>
            </a:r>
            <a:r>
              <a:rPr lang="en-US" sz="2800" dirty="0" smtClean="0"/>
              <a:t>ORDER </a:t>
            </a:r>
            <a:r>
              <a:rPr lang="tr-TR" sz="2800" dirty="0" smtClean="0"/>
              <a:t>I</a:t>
            </a:r>
            <a:r>
              <a:rPr lang="en-US" sz="2800" dirty="0" smtClean="0"/>
              <a:t>N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THAT CHEM</a:t>
            </a:r>
            <a:r>
              <a:rPr lang="tr-TR" sz="2800" dirty="0" smtClean="0"/>
              <a:t>I</a:t>
            </a:r>
            <a:r>
              <a:rPr lang="en-US" sz="2800" dirty="0" smtClean="0"/>
              <a:t>CALLY S</a:t>
            </a:r>
            <a:r>
              <a:rPr lang="tr-TR" sz="2800" dirty="0" smtClean="0"/>
              <a:t>I</a:t>
            </a:r>
            <a:r>
              <a:rPr lang="en-US" sz="2800" dirty="0" smtClean="0"/>
              <a:t>M</a:t>
            </a:r>
            <a:r>
              <a:rPr lang="tr-TR" sz="2800" dirty="0" smtClean="0"/>
              <a:t>I</a:t>
            </a:r>
            <a:r>
              <a:rPr lang="en-US" sz="2800" dirty="0" smtClean="0"/>
              <a:t>LAR AM</a:t>
            </a:r>
            <a:r>
              <a:rPr lang="tr-TR" sz="2800" dirty="0" smtClean="0"/>
              <a:t>I</a:t>
            </a:r>
            <a:r>
              <a:rPr lang="en-US" sz="2800" dirty="0" smtClean="0"/>
              <a:t>NO</a:t>
            </a:r>
            <a:r>
              <a:rPr lang="tr-TR" sz="2800" dirty="0" smtClean="0"/>
              <a:t> </a:t>
            </a:r>
            <a:r>
              <a:rPr lang="en-US" sz="2800" dirty="0" smtClean="0"/>
              <a:t>AC</a:t>
            </a:r>
            <a:r>
              <a:rPr lang="tr-TR" sz="2800" dirty="0" smtClean="0"/>
              <a:t>I</a:t>
            </a:r>
            <a:r>
              <a:rPr lang="en-US" sz="2800" dirty="0" smtClean="0"/>
              <a:t>DS OFTEN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SHARE ONE OR TWO</a:t>
            </a:r>
            <a:r>
              <a:rPr lang="tr-TR" sz="2800" dirty="0" smtClean="0"/>
              <a:t> </a:t>
            </a:r>
            <a:r>
              <a:rPr lang="en-US" sz="2800" dirty="0" smtClean="0"/>
              <a:t>M</a:t>
            </a:r>
            <a:r>
              <a:rPr lang="tr-TR" sz="2800" dirty="0" smtClean="0"/>
              <a:t>I</a:t>
            </a:r>
            <a:r>
              <a:rPr lang="en-US" sz="2800" dirty="0" smtClean="0"/>
              <a:t>DDLE BASES </a:t>
            </a:r>
            <a:r>
              <a:rPr lang="tr-TR" sz="2800" dirty="0" smtClean="0"/>
              <a:t>I</a:t>
            </a:r>
            <a:r>
              <a:rPr lang="en-US" sz="2800" dirty="0" smtClean="0"/>
              <a:t>N THE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TR</a:t>
            </a:r>
            <a:r>
              <a:rPr lang="tr-TR" sz="2800" dirty="0" smtClean="0"/>
              <a:t>I</a:t>
            </a:r>
            <a:r>
              <a:rPr lang="en-US" sz="2800" dirty="0" smtClean="0"/>
              <a:t>PLETS</a:t>
            </a:r>
            <a:r>
              <a:rPr lang="tr-TR" sz="2800" dirty="0" smtClean="0"/>
              <a:t> </a:t>
            </a:r>
            <a:r>
              <a:rPr lang="en-US" sz="2800" dirty="0" smtClean="0"/>
              <a:t>ENCO</a:t>
            </a:r>
            <a:r>
              <a:rPr lang="tr-TR" sz="2800" dirty="0" smtClean="0"/>
              <a:t>DI</a:t>
            </a:r>
            <a:r>
              <a:rPr lang="en-US" sz="2800" dirty="0" smtClean="0"/>
              <a:t>NG THEM</a:t>
            </a:r>
          </a:p>
          <a:p>
            <a:pPr eaLnBrk="1" hangingPunct="1"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55750"/>
            <a:ext cx="426720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295400"/>
            <a:ext cx="3970338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SPLICING MECHANISMS</a:t>
            </a:r>
          </a:p>
          <a:p>
            <a:pPr>
              <a:buNone/>
            </a:pPr>
            <a:r>
              <a:rPr lang="tr-TR" sz="2800" b="1" dirty="0" smtClean="0">
                <a:solidFill>
                  <a:srgbClr val="0070C0"/>
                </a:solidFill>
              </a:rPr>
              <a:t>THE SPLICEOSOME</a:t>
            </a:r>
          </a:p>
          <a:p>
            <a:pPr>
              <a:buNone/>
            </a:pPr>
            <a:endParaRPr lang="tr-TR" sz="1000" dirty="0" smtClean="0"/>
          </a:p>
          <a:p>
            <a:pPr>
              <a:buNone/>
            </a:pPr>
            <a:r>
              <a:rPr lang="en-US" sz="2800" dirty="0" smtClean="0"/>
              <a:t>COMPARED TO THE GROUP I AND GROUP </a:t>
            </a:r>
            <a:r>
              <a:rPr lang="tr-TR" sz="2800" dirty="0" smtClean="0"/>
              <a:t>II</a:t>
            </a:r>
          </a:p>
          <a:p>
            <a:pPr>
              <a:buNone/>
            </a:pPr>
            <a:r>
              <a:rPr lang="tr-TR" sz="2800" dirty="0" smtClean="0"/>
              <a:t>I</a:t>
            </a:r>
            <a:r>
              <a:rPr lang="en-US" sz="2800" dirty="0" smtClean="0"/>
              <a:t>NTRONS</a:t>
            </a:r>
            <a:r>
              <a:rPr lang="tr-TR" sz="2800" dirty="0" smtClean="0"/>
              <a:t>, I</a:t>
            </a:r>
            <a:r>
              <a:rPr lang="en-US" sz="2800" dirty="0" smtClean="0"/>
              <a:t>NTRONS </a:t>
            </a:r>
            <a:r>
              <a:rPr lang="tr-TR" sz="2800" dirty="0" smtClean="0"/>
              <a:t>I</a:t>
            </a:r>
            <a:r>
              <a:rPr lang="en-US" sz="2800" dirty="0" smtClean="0"/>
              <a:t>N NUCLEAR-DER</a:t>
            </a:r>
            <a:r>
              <a:rPr lang="tr-TR" sz="2800" dirty="0" smtClean="0"/>
              <a:t>I</a:t>
            </a:r>
            <a:r>
              <a:rPr lang="en-US" sz="2800" dirty="0" smtClean="0"/>
              <a:t>VED</a:t>
            </a:r>
            <a:endParaRPr lang="tr-TR" sz="2800" dirty="0" smtClean="0"/>
          </a:p>
          <a:p>
            <a:pPr>
              <a:buNone/>
            </a:pPr>
            <a:r>
              <a:rPr lang="tr-TR" sz="2800" dirty="0" smtClean="0"/>
              <a:t>m</a:t>
            </a:r>
            <a:r>
              <a:rPr lang="en-US" sz="2800" dirty="0" smtClean="0"/>
              <a:t>RNA CAN BE MUCH LARGER—UP TO</a:t>
            </a:r>
            <a:r>
              <a:rPr lang="tr-TR" sz="2800" dirty="0" smtClean="0"/>
              <a:t> </a:t>
            </a:r>
            <a:r>
              <a:rPr lang="en-US" sz="2800" dirty="0" smtClean="0"/>
              <a:t>20,000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NUCLEOT</a:t>
            </a:r>
            <a:r>
              <a:rPr lang="tr-TR" sz="2800" dirty="0" smtClean="0"/>
              <a:t>I</a:t>
            </a:r>
            <a:r>
              <a:rPr lang="en-US" sz="2800" dirty="0" smtClean="0"/>
              <a:t>DE</a:t>
            </a:r>
            <a:r>
              <a:rPr lang="tr-TR" sz="2800" dirty="0" smtClean="0"/>
              <a:t>S</a:t>
            </a:r>
          </a:p>
          <a:p>
            <a:pPr>
              <a:buNone/>
            </a:pPr>
            <a:endParaRPr lang="tr-TR" sz="1000" dirty="0" smtClean="0"/>
          </a:p>
          <a:p>
            <a:pPr>
              <a:buNone/>
            </a:pPr>
            <a:r>
              <a:rPr lang="en-US" sz="2800" dirty="0" smtClean="0"/>
              <a:t>THE</a:t>
            </a:r>
            <a:r>
              <a:rPr lang="tr-TR" sz="2800" dirty="0" smtClean="0"/>
              <a:t>I</a:t>
            </a:r>
            <a:r>
              <a:rPr lang="en-US" sz="2800" dirty="0" smtClean="0"/>
              <a:t>R REMOVAL APPEARS</a:t>
            </a:r>
            <a:r>
              <a:rPr lang="tr-TR" sz="2800" dirty="0" smtClean="0"/>
              <a:t> </a:t>
            </a:r>
            <a:r>
              <a:rPr lang="en-US" sz="2800" dirty="0" smtClean="0"/>
              <a:t>TO REQU</a:t>
            </a:r>
            <a:r>
              <a:rPr lang="tr-TR" sz="2800" dirty="0" smtClean="0"/>
              <a:t>I</a:t>
            </a:r>
            <a:r>
              <a:rPr lang="en-US" sz="2800" dirty="0" smtClean="0"/>
              <a:t>RE A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MUCH</a:t>
            </a:r>
            <a:r>
              <a:rPr lang="tr-TR" sz="2800" dirty="0" smtClean="0"/>
              <a:t> </a:t>
            </a:r>
            <a:r>
              <a:rPr lang="en-US" sz="2800" dirty="0" smtClean="0"/>
              <a:t>MORE COMPLEX MECHAN</a:t>
            </a:r>
            <a:r>
              <a:rPr lang="tr-TR" sz="2800" dirty="0" smtClean="0"/>
              <a:t>I</a:t>
            </a:r>
            <a:r>
              <a:rPr lang="en-US" sz="2800" dirty="0" smtClean="0"/>
              <a:t>SM</a:t>
            </a:r>
            <a:r>
              <a:rPr lang="tr-TR" sz="2800" dirty="0" smtClean="0"/>
              <a:t>S</a:t>
            </a:r>
          </a:p>
          <a:p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tr-TR" smtClean="0"/>
          </a:p>
        </p:txBody>
      </p:sp>
      <p:pic>
        <p:nvPicPr>
          <p:cNvPr id="70660" name="Picture 4" descr="eusplic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8351837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dirty="0" smtClean="0"/>
              <a:t>THE NUCLEOT</a:t>
            </a:r>
            <a:r>
              <a:rPr lang="tr-TR" sz="2800" dirty="0" smtClean="0"/>
              <a:t>I</a:t>
            </a:r>
            <a:r>
              <a:rPr lang="en-US" sz="2800" dirty="0" smtClean="0"/>
              <a:t>DE SEQUENCES NEAR THE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ENDS OF TH</a:t>
            </a:r>
            <a:r>
              <a:rPr lang="tr-TR" sz="2800" dirty="0" smtClean="0"/>
              <a:t>I</a:t>
            </a:r>
            <a:r>
              <a:rPr lang="en-US" sz="2800" dirty="0" smtClean="0"/>
              <a:t>S TYPE OF </a:t>
            </a:r>
            <a:r>
              <a:rPr lang="tr-TR" sz="2800" dirty="0" smtClean="0"/>
              <a:t>I</a:t>
            </a:r>
            <a:r>
              <a:rPr lang="en-US" sz="2800" dirty="0" smtClean="0"/>
              <a:t>NTRON</a:t>
            </a:r>
            <a:r>
              <a:rPr lang="tr-TR" sz="2800" dirty="0" smtClean="0"/>
              <a:t>S </a:t>
            </a:r>
            <a:r>
              <a:rPr lang="en-US" sz="2800" dirty="0" smtClean="0"/>
              <a:t>ARE ALL</a:t>
            </a:r>
            <a:endParaRPr lang="tr-TR" sz="2800" dirty="0" smtClean="0"/>
          </a:p>
          <a:p>
            <a:pPr>
              <a:buNone/>
            </a:pPr>
            <a:r>
              <a:rPr lang="tr-TR" sz="2800" dirty="0" smtClean="0"/>
              <a:t>I</a:t>
            </a:r>
            <a:r>
              <a:rPr lang="en-US" sz="2800" dirty="0" smtClean="0"/>
              <a:t>DENT</a:t>
            </a:r>
            <a:r>
              <a:rPr lang="tr-TR" sz="2800" dirty="0" smtClean="0"/>
              <a:t>I</a:t>
            </a:r>
            <a:r>
              <a:rPr lang="en-US" sz="2800" dirty="0" smtClean="0"/>
              <a:t>CAL </a:t>
            </a:r>
            <a:endParaRPr lang="tr-TR" sz="2800" dirty="0" smtClean="0"/>
          </a:p>
          <a:p>
            <a:pPr>
              <a:buNone/>
            </a:pPr>
            <a:endParaRPr lang="tr-TR" sz="1100" dirty="0" smtClean="0"/>
          </a:p>
          <a:p>
            <a:pPr>
              <a:buNone/>
            </a:pPr>
            <a:r>
              <a:rPr lang="en-US" sz="2800" dirty="0" smtClean="0"/>
              <a:t>THEY BEG</a:t>
            </a:r>
            <a:r>
              <a:rPr lang="tr-TR" sz="2800" dirty="0" smtClean="0"/>
              <a:t>I</a:t>
            </a:r>
            <a:r>
              <a:rPr lang="en-US" sz="2800" dirty="0" smtClean="0"/>
              <a:t>N AT THE 5</a:t>
            </a:r>
            <a:r>
              <a:rPr lang="tr-TR" sz="2800" dirty="0" smtClean="0"/>
              <a:t>’</a:t>
            </a:r>
            <a:r>
              <a:rPr lang="en-US" sz="2800" dirty="0" smtClean="0"/>
              <a:t> END W</a:t>
            </a:r>
            <a:r>
              <a:rPr lang="tr-TR" sz="2800" dirty="0" smtClean="0"/>
              <a:t>I</a:t>
            </a:r>
            <a:r>
              <a:rPr lang="en-US" sz="2800" dirty="0" smtClean="0"/>
              <a:t>TH A </a:t>
            </a:r>
            <a:r>
              <a:rPr lang="tr-TR" sz="2800" dirty="0" smtClean="0"/>
              <a:t>“</a:t>
            </a:r>
            <a:r>
              <a:rPr lang="en-US" sz="2800" dirty="0" smtClean="0"/>
              <a:t>GU</a:t>
            </a:r>
            <a:r>
              <a:rPr lang="tr-TR" sz="2800" dirty="0" smtClean="0"/>
              <a:t>”</a:t>
            </a:r>
          </a:p>
          <a:p>
            <a:pPr>
              <a:buNone/>
            </a:pPr>
            <a:r>
              <a:rPr lang="en-US" sz="2800" dirty="0" smtClean="0"/>
              <a:t>D</a:t>
            </a:r>
            <a:r>
              <a:rPr lang="tr-TR" sz="2800" dirty="0" smtClean="0"/>
              <a:t>I</a:t>
            </a:r>
            <a:r>
              <a:rPr lang="en-US" sz="2800" dirty="0" smtClean="0"/>
              <a:t>NUCLEOT</a:t>
            </a:r>
            <a:r>
              <a:rPr lang="tr-TR" sz="2800" dirty="0" smtClean="0"/>
              <a:t>I</a:t>
            </a:r>
            <a:r>
              <a:rPr lang="en-US" sz="2800" dirty="0" smtClean="0"/>
              <a:t>DE</a:t>
            </a:r>
            <a:r>
              <a:rPr lang="tr-TR" sz="2800" dirty="0" smtClean="0"/>
              <a:t> </a:t>
            </a:r>
            <a:r>
              <a:rPr lang="en-US" sz="2800" dirty="0" smtClean="0"/>
              <a:t>SEQUENCE, CALLED THE</a:t>
            </a:r>
            <a:endParaRPr lang="tr-TR" sz="2800" dirty="0" smtClean="0"/>
          </a:p>
          <a:p>
            <a:pPr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DONOR SEQUENCE</a:t>
            </a:r>
            <a:r>
              <a:rPr lang="en-US" sz="2800" i="1" dirty="0" smtClean="0"/>
              <a:t> </a:t>
            </a:r>
            <a:r>
              <a:rPr lang="en-US" sz="2800" dirty="0" smtClean="0"/>
              <a:t>AND TERM</a:t>
            </a:r>
            <a:r>
              <a:rPr lang="tr-TR" sz="2800" dirty="0" smtClean="0"/>
              <a:t>I</a:t>
            </a:r>
            <a:r>
              <a:rPr lang="en-US" sz="2800" dirty="0" smtClean="0"/>
              <a:t>NATE AT THE 3</a:t>
            </a:r>
            <a:r>
              <a:rPr lang="tr-TR" sz="2800" dirty="0" smtClean="0"/>
              <a:t>’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END W</a:t>
            </a:r>
            <a:r>
              <a:rPr lang="tr-TR" sz="2800" dirty="0" smtClean="0"/>
              <a:t>I</a:t>
            </a:r>
            <a:r>
              <a:rPr lang="en-US" sz="2800" dirty="0" smtClean="0"/>
              <a:t>TH AN </a:t>
            </a:r>
            <a:r>
              <a:rPr lang="tr-TR" sz="2800" dirty="0" smtClean="0"/>
              <a:t>“</a:t>
            </a:r>
            <a:r>
              <a:rPr lang="en-US" sz="2800" dirty="0" smtClean="0"/>
              <a:t>AG</a:t>
            </a:r>
            <a:r>
              <a:rPr lang="tr-TR" sz="2800" dirty="0" smtClean="0"/>
              <a:t>”</a:t>
            </a:r>
            <a:r>
              <a:rPr lang="en-US" sz="2800" dirty="0" smtClean="0"/>
              <a:t> D</a:t>
            </a:r>
            <a:r>
              <a:rPr lang="tr-TR" sz="2800" dirty="0" smtClean="0"/>
              <a:t>I</a:t>
            </a:r>
            <a:r>
              <a:rPr lang="en-US" sz="2800" dirty="0" smtClean="0"/>
              <a:t>NUCLEOT</a:t>
            </a:r>
            <a:r>
              <a:rPr lang="tr-TR" sz="2800" dirty="0" smtClean="0"/>
              <a:t>I</a:t>
            </a:r>
            <a:r>
              <a:rPr lang="en-US" sz="2800" dirty="0" smtClean="0"/>
              <a:t>DE, CALLED THE</a:t>
            </a:r>
            <a:endParaRPr lang="tr-TR" sz="2800" dirty="0" smtClean="0"/>
          </a:p>
          <a:p>
            <a:pPr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ACCEPTOR SEQUENCE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76200"/>
            <a:ext cx="6336704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600" dirty="0" smtClean="0"/>
              <a:t>INTRONS ATTRACT SPECIFIC </a:t>
            </a:r>
            <a:r>
              <a:rPr lang="en-US" sz="2600" dirty="0" smtClean="0"/>
              <a:t>MOLECULES THAT</a:t>
            </a:r>
            <a:endParaRPr lang="tr-TR" sz="2600" dirty="0" smtClean="0"/>
          </a:p>
          <a:p>
            <a:pPr>
              <a:buNone/>
            </a:pPr>
            <a:r>
              <a:rPr lang="en-US" sz="2600" dirty="0" smtClean="0"/>
              <a:t>FORM A MOLECULAR COMPLEX, A</a:t>
            </a:r>
            <a:r>
              <a:rPr lang="tr-TR" sz="2600" dirty="0" smtClean="0"/>
              <a:t> </a:t>
            </a:r>
            <a:r>
              <a:rPr lang="en-US" sz="2600" b="1" dirty="0" smtClean="0">
                <a:solidFill>
                  <a:srgbClr val="C00000"/>
                </a:solidFill>
              </a:rPr>
              <a:t>SPL</a:t>
            </a:r>
            <a:r>
              <a:rPr lang="tr-TR" sz="2600" b="1" dirty="0" smtClean="0">
                <a:solidFill>
                  <a:srgbClr val="C00000"/>
                </a:solidFill>
              </a:rPr>
              <a:t>I</a:t>
            </a:r>
            <a:r>
              <a:rPr lang="en-US" sz="2600" b="1" dirty="0" smtClean="0">
                <a:solidFill>
                  <a:srgbClr val="C00000"/>
                </a:solidFill>
              </a:rPr>
              <a:t>CEOSOME</a:t>
            </a:r>
            <a:r>
              <a:rPr lang="en-US" sz="2600" dirty="0" smtClean="0"/>
              <a:t>,</a:t>
            </a:r>
            <a:endParaRPr lang="tr-TR" sz="2600" dirty="0" smtClean="0"/>
          </a:p>
          <a:p>
            <a:pPr>
              <a:buNone/>
            </a:pPr>
            <a:r>
              <a:rPr lang="tr-TR" sz="2600" dirty="0" smtClean="0"/>
              <a:t>WHICH IS </a:t>
            </a:r>
            <a:r>
              <a:rPr lang="en-US" sz="2600" dirty="0" smtClean="0"/>
              <a:t>ESSENT</a:t>
            </a:r>
            <a:r>
              <a:rPr lang="tr-TR" sz="2600" dirty="0" smtClean="0"/>
              <a:t>I</a:t>
            </a:r>
            <a:r>
              <a:rPr lang="en-US" sz="2600" dirty="0" smtClean="0"/>
              <a:t>AL</a:t>
            </a:r>
            <a:r>
              <a:rPr lang="tr-TR" sz="2600" dirty="0" smtClean="0"/>
              <a:t> </a:t>
            </a:r>
            <a:r>
              <a:rPr lang="en-US" sz="2600" dirty="0" smtClean="0"/>
              <a:t>TO TH</a:t>
            </a:r>
            <a:r>
              <a:rPr lang="tr-TR" sz="2600" dirty="0" smtClean="0"/>
              <a:t>I</a:t>
            </a:r>
            <a:r>
              <a:rPr lang="en-US" sz="2600" dirty="0" smtClean="0"/>
              <a:t>S</a:t>
            </a:r>
            <a:r>
              <a:rPr lang="tr-TR" sz="2600" dirty="0" smtClean="0"/>
              <a:t> </a:t>
            </a:r>
            <a:r>
              <a:rPr lang="en-US" sz="2600" dirty="0" smtClean="0"/>
              <a:t>FORM OF SPL</a:t>
            </a:r>
            <a:r>
              <a:rPr lang="tr-TR" sz="2600" dirty="0" smtClean="0"/>
              <a:t>I</a:t>
            </a:r>
            <a:r>
              <a:rPr lang="en-US" sz="2600" dirty="0" smtClean="0"/>
              <a:t>C</a:t>
            </a:r>
            <a:r>
              <a:rPr lang="tr-TR" sz="2600" dirty="0" smtClean="0"/>
              <a:t>I</a:t>
            </a:r>
            <a:r>
              <a:rPr lang="en-US" sz="2600" dirty="0" smtClean="0"/>
              <a:t>NG</a:t>
            </a:r>
            <a:endParaRPr lang="tr-TR" sz="2600" dirty="0" smtClean="0"/>
          </a:p>
          <a:p>
            <a:pPr>
              <a:buNone/>
            </a:pPr>
            <a:endParaRPr lang="tr-TR" sz="2800" dirty="0" smtClean="0"/>
          </a:p>
          <a:p>
            <a:pPr>
              <a:buNone/>
            </a:pPr>
            <a:r>
              <a:rPr lang="en-US" sz="2600" dirty="0" smtClean="0"/>
              <a:t>PRE-</a:t>
            </a:r>
            <a:r>
              <a:rPr lang="tr-TR" sz="2600" dirty="0" smtClean="0"/>
              <a:t>m</a:t>
            </a:r>
            <a:r>
              <a:rPr lang="en-US" sz="2600" dirty="0" smtClean="0"/>
              <a:t>RNA </a:t>
            </a:r>
            <a:r>
              <a:rPr lang="tr-TR" sz="2600" dirty="0" smtClean="0"/>
              <a:t>I</a:t>
            </a:r>
            <a:r>
              <a:rPr lang="en-US" sz="2600" dirty="0" smtClean="0"/>
              <a:t>NTRONS ARE SPL</a:t>
            </a:r>
            <a:r>
              <a:rPr lang="tr-TR" sz="2600" dirty="0" smtClean="0"/>
              <a:t>I</a:t>
            </a:r>
            <a:r>
              <a:rPr lang="en-US" sz="2600" dirty="0" smtClean="0"/>
              <a:t>CED OUT BY</a:t>
            </a:r>
            <a:endParaRPr lang="tr-TR" sz="2600" dirty="0" smtClean="0"/>
          </a:p>
          <a:p>
            <a:pPr>
              <a:buNone/>
            </a:pPr>
            <a:r>
              <a:rPr lang="en-US" sz="2600" dirty="0" smtClean="0"/>
              <a:t>THE</a:t>
            </a:r>
            <a:r>
              <a:rPr lang="tr-TR" sz="2600" dirty="0" smtClean="0"/>
              <a:t> </a:t>
            </a:r>
            <a:r>
              <a:rPr lang="en-US" sz="2600" b="1" dirty="0" smtClean="0">
                <a:solidFill>
                  <a:srgbClr val="002060"/>
                </a:solidFill>
              </a:rPr>
              <a:t>SPL</a:t>
            </a:r>
            <a:r>
              <a:rPr lang="tr-TR" sz="2600" b="1" dirty="0" smtClean="0">
                <a:solidFill>
                  <a:srgbClr val="002060"/>
                </a:solidFill>
              </a:rPr>
              <a:t>I</a:t>
            </a:r>
            <a:r>
              <a:rPr lang="en-US" sz="2600" b="1" dirty="0" smtClean="0">
                <a:solidFill>
                  <a:srgbClr val="002060"/>
                </a:solidFill>
              </a:rPr>
              <a:t>CEOSOME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tr-TR" sz="2600" dirty="0" smtClean="0"/>
              <a:t>I</a:t>
            </a:r>
            <a:r>
              <a:rPr lang="en-US" sz="2600" dirty="0" smtClean="0"/>
              <a:t>N A REACT</a:t>
            </a:r>
            <a:r>
              <a:rPr lang="tr-TR" sz="2600" dirty="0" smtClean="0"/>
              <a:t>I</a:t>
            </a:r>
            <a:r>
              <a:rPr lang="en-US" sz="2600" dirty="0" smtClean="0"/>
              <a:t>ON </a:t>
            </a:r>
            <a:r>
              <a:rPr lang="tr-TR" sz="2600" dirty="0" smtClean="0"/>
              <a:t>I</a:t>
            </a:r>
            <a:r>
              <a:rPr lang="en-US" sz="2600" dirty="0" smtClean="0"/>
              <a:t>NVOLV</a:t>
            </a:r>
            <a:r>
              <a:rPr lang="tr-TR" sz="2600" dirty="0" smtClean="0"/>
              <a:t>I</a:t>
            </a:r>
            <a:r>
              <a:rPr lang="en-US" sz="2600" dirty="0" smtClean="0"/>
              <a:t>NG</a:t>
            </a:r>
            <a:endParaRPr lang="tr-TR" sz="2600" dirty="0" smtClean="0"/>
          </a:p>
          <a:p>
            <a:pPr>
              <a:buNone/>
            </a:pPr>
            <a:r>
              <a:rPr lang="en-US" sz="2600" dirty="0" smtClean="0"/>
              <a:t>THE FORMAT</a:t>
            </a:r>
            <a:r>
              <a:rPr lang="tr-TR" sz="2600" dirty="0" smtClean="0"/>
              <a:t>I</a:t>
            </a:r>
            <a:r>
              <a:rPr lang="en-US" sz="2600" dirty="0" smtClean="0"/>
              <a:t>ON</a:t>
            </a:r>
            <a:r>
              <a:rPr lang="tr-TR" sz="2600" dirty="0" smtClean="0"/>
              <a:t> </a:t>
            </a:r>
            <a:r>
              <a:rPr lang="en-US" sz="2600" dirty="0" smtClean="0"/>
              <a:t>OF LAR</a:t>
            </a:r>
            <a:r>
              <a:rPr lang="tr-TR" sz="2600" dirty="0" smtClean="0"/>
              <a:t>I</a:t>
            </a:r>
            <a:r>
              <a:rPr lang="en-US" sz="2600" dirty="0" smtClean="0"/>
              <a:t>AT STRUCTURE</a:t>
            </a:r>
            <a:endParaRPr lang="tr-T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564949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dirty="0" smtClean="0"/>
              <a:t>THE MOST ESSENTIAL COMPONENT</a:t>
            </a:r>
          </a:p>
          <a:p>
            <a:pPr>
              <a:buNone/>
            </a:pPr>
            <a:r>
              <a:rPr lang="en-US" dirty="0" smtClean="0"/>
              <a:t>OF SPL</a:t>
            </a:r>
            <a:r>
              <a:rPr lang="tr-TR" dirty="0" smtClean="0"/>
              <a:t>I</a:t>
            </a:r>
            <a:r>
              <a:rPr lang="en-US" dirty="0" smtClean="0"/>
              <a:t>CEOSOMES </a:t>
            </a:r>
            <a:r>
              <a:rPr lang="tr-TR" dirty="0" smtClean="0"/>
              <a:t>I</a:t>
            </a:r>
            <a:r>
              <a:rPr lang="en-US" dirty="0" smtClean="0"/>
              <a:t>S THE UN</a:t>
            </a:r>
            <a:r>
              <a:rPr lang="tr-TR" dirty="0" smtClean="0"/>
              <a:t>I</a:t>
            </a:r>
            <a:r>
              <a:rPr lang="en-US" dirty="0" smtClean="0"/>
              <a:t>QUE SET OF</a:t>
            </a:r>
            <a:endParaRPr lang="tr-TR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SMALL NUCLEAR RNA</a:t>
            </a:r>
            <a:r>
              <a:rPr lang="tr-TR" b="1" dirty="0" smtClean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(</a:t>
            </a:r>
            <a:r>
              <a:rPr lang="tr-TR" b="1" dirty="0" smtClean="0">
                <a:solidFill>
                  <a:srgbClr val="FF0000"/>
                </a:solidFill>
              </a:rPr>
              <a:t>sn</a:t>
            </a:r>
            <a:r>
              <a:rPr lang="en-US" b="1" dirty="0" smtClean="0">
                <a:solidFill>
                  <a:srgbClr val="FF0000"/>
                </a:solidFill>
              </a:rPr>
              <a:t>RNA</a:t>
            </a:r>
            <a:r>
              <a:rPr lang="tr-TR" b="1" dirty="0" smtClean="0">
                <a:solidFill>
                  <a:srgbClr val="FF0000"/>
                </a:solidFill>
              </a:rPr>
              <a:t>s</a:t>
            </a:r>
            <a:r>
              <a:rPr lang="en-US" b="1" dirty="0" smtClean="0"/>
              <a:t>) </a:t>
            </a:r>
            <a:endParaRPr lang="tr-TR" b="1" dirty="0" smtClean="0"/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r>
              <a:rPr lang="en-US" dirty="0" smtClean="0"/>
              <a:t>THESE RNA</a:t>
            </a:r>
            <a:r>
              <a:rPr lang="tr-TR" dirty="0" smtClean="0"/>
              <a:t>s</a:t>
            </a:r>
            <a:r>
              <a:rPr lang="en-US" dirty="0" smtClean="0"/>
              <a:t> ARE USUALLY 100 TO 200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NUCLEOT</a:t>
            </a:r>
            <a:r>
              <a:rPr lang="tr-TR" dirty="0" smtClean="0"/>
              <a:t>I</a:t>
            </a:r>
            <a:r>
              <a:rPr lang="en-US" dirty="0" smtClean="0"/>
              <a:t>DES</a:t>
            </a:r>
            <a:r>
              <a:rPr lang="tr-TR" dirty="0" smtClean="0"/>
              <a:t> </a:t>
            </a:r>
            <a:r>
              <a:rPr lang="en-US" dirty="0" smtClean="0"/>
              <a:t>LONG OR LESS AND ARE OFTEN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COMPLEXED W</a:t>
            </a:r>
            <a:r>
              <a:rPr lang="tr-TR" dirty="0" smtClean="0"/>
              <a:t>I</a:t>
            </a:r>
            <a:r>
              <a:rPr lang="en-US" dirty="0" smtClean="0"/>
              <a:t>TH PROTE</a:t>
            </a:r>
            <a:r>
              <a:rPr lang="tr-TR" dirty="0" smtClean="0"/>
              <a:t>I</a:t>
            </a:r>
            <a:r>
              <a:rPr lang="en-US" dirty="0" smtClean="0"/>
              <a:t>NS TO FORM</a:t>
            </a:r>
            <a:endParaRPr lang="tr-TR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SMALL NUCLEAR R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BONUCLEOPROTE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NS</a:t>
            </a:r>
            <a:endParaRPr lang="tr-TR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/>
              <a:t>(</a:t>
            </a:r>
            <a:r>
              <a:rPr lang="tr-TR" b="1" dirty="0" smtClean="0">
                <a:solidFill>
                  <a:srgbClr val="FF0000"/>
                </a:solidFill>
              </a:rPr>
              <a:t>sn</a:t>
            </a:r>
            <a:r>
              <a:rPr lang="en-US" b="1" dirty="0" smtClean="0">
                <a:solidFill>
                  <a:srgbClr val="FF0000"/>
                </a:solidFill>
              </a:rPr>
              <a:t>RNP</a:t>
            </a:r>
            <a:r>
              <a:rPr lang="tr-TR" b="1" dirty="0" smtClean="0">
                <a:solidFill>
                  <a:srgbClr val="FF0000"/>
                </a:solidFill>
              </a:rPr>
              <a:t>s</a:t>
            </a:r>
            <a:r>
              <a:rPr lang="en-US" b="1" dirty="0" smtClean="0"/>
              <a:t>)</a:t>
            </a:r>
            <a:endParaRPr lang="tr-TR" b="1" dirty="0" smtClean="0"/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r>
              <a:rPr lang="en-US" dirty="0" smtClean="0"/>
              <a:t>THESE ARE FOUND ONLY</a:t>
            </a:r>
            <a:r>
              <a:rPr lang="tr-TR" dirty="0" smtClean="0"/>
              <a:t> I</a:t>
            </a:r>
            <a:r>
              <a:rPr lang="en-US" dirty="0" smtClean="0"/>
              <a:t>N THE NUCLEUS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BECAUSE THEY ARE R</a:t>
            </a:r>
            <a:r>
              <a:rPr lang="tr-TR" dirty="0" smtClean="0"/>
              <a:t>I</a:t>
            </a:r>
            <a:r>
              <a:rPr lang="en-US" dirty="0" smtClean="0"/>
              <a:t>CH </a:t>
            </a:r>
            <a:r>
              <a:rPr lang="tr-TR" dirty="0" smtClean="0"/>
              <a:t>I</a:t>
            </a:r>
            <a:r>
              <a:rPr lang="en-US" dirty="0" smtClean="0"/>
              <a:t>N UR</a:t>
            </a:r>
            <a:r>
              <a:rPr lang="tr-TR" dirty="0" smtClean="0"/>
              <a:t>I</a:t>
            </a:r>
            <a:r>
              <a:rPr lang="en-US" dirty="0" smtClean="0"/>
              <a:t>D</a:t>
            </a:r>
            <a:r>
              <a:rPr lang="tr-TR" dirty="0" smtClean="0"/>
              <a:t>I</a:t>
            </a:r>
            <a:r>
              <a:rPr lang="en-US" dirty="0" smtClean="0"/>
              <a:t>NE RES</a:t>
            </a:r>
            <a:r>
              <a:rPr lang="tr-TR" dirty="0" smtClean="0"/>
              <a:t>I</a:t>
            </a:r>
            <a:r>
              <a:rPr lang="en-US" dirty="0" smtClean="0"/>
              <a:t>DUES,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THE </a:t>
            </a:r>
            <a:r>
              <a:rPr lang="tr-TR" dirty="0" smtClean="0"/>
              <a:t>sn</a:t>
            </a:r>
            <a:r>
              <a:rPr lang="en-US" dirty="0" smtClean="0"/>
              <a:t>RNA</a:t>
            </a:r>
            <a:r>
              <a:rPr lang="tr-TR" dirty="0" smtClean="0"/>
              <a:t>s </a:t>
            </a:r>
            <a:r>
              <a:rPr lang="en-US" dirty="0" smtClean="0"/>
              <a:t>HAVE BEEN ARB</a:t>
            </a:r>
            <a:r>
              <a:rPr lang="tr-TR" dirty="0" smtClean="0"/>
              <a:t>I</a:t>
            </a:r>
            <a:r>
              <a:rPr lang="en-US" dirty="0" smtClean="0"/>
              <a:t>TRAR</a:t>
            </a:r>
            <a:r>
              <a:rPr lang="tr-TR" dirty="0" smtClean="0"/>
              <a:t>I</a:t>
            </a:r>
            <a:r>
              <a:rPr lang="en-US" dirty="0" smtClean="0"/>
              <a:t>LY </a:t>
            </a:r>
            <a:r>
              <a:rPr lang="tr-TR" dirty="0" smtClean="0"/>
              <a:t>NAMED AS;</a:t>
            </a:r>
          </a:p>
          <a:p>
            <a:pPr>
              <a:buNone/>
            </a:pPr>
            <a:r>
              <a:rPr lang="en-US" dirty="0" smtClean="0"/>
              <a:t>U1, U2, . . ., U6.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10" descr="14_14Figure-L.jpg                                              0029F499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 b="3641"/>
          <a:stretch>
            <a:fillRect/>
          </a:stretch>
        </p:blipFill>
        <p:spPr bwMode="auto">
          <a:xfrm>
            <a:off x="1475657" y="304800"/>
            <a:ext cx="6192688" cy="617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83820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THE PROCESS</a:t>
            </a:r>
            <a:r>
              <a:rPr lang="tr-TR" dirty="0" smtClean="0"/>
              <a:t>I</a:t>
            </a:r>
            <a:r>
              <a:rPr lang="en-US" dirty="0" smtClean="0"/>
              <a:t>NG </a:t>
            </a:r>
            <a:r>
              <a:rPr lang="tr-TR" dirty="0" smtClean="0"/>
              <a:t>I</a:t>
            </a:r>
            <a:r>
              <a:rPr lang="en-US" dirty="0" smtClean="0"/>
              <a:t>NVOLVED </a:t>
            </a:r>
            <a:r>
              <a:rPr lang="tr-TR" dirty="0" smtClean="0"/>
              <a:t>I</a:t>
            </a:r>
            <a:r>
              <a:rPr lang="en-US" dirty="0" smtClean="0"/>
              <a:t>N SPL</a:t>
            </a:r>
            <a:r>
              <a:rPr lang="tr-TR" dirty="0" smtClean="0"/>
              <a:t>I</a:t>
            </a:r>
            <a:r>
              <a:rPr lang="en-US" dirty="0" smtClean="0"/>
              <a:t>C</a:t>
            </a:r>
            <a:r>
              <a:rPr lang="tr-TR" dirty="0" smtClean="0"/>
              <a:t>I</a:t>
            </a:r>
            <a:r>
              <a:rPr lang="en-US" dirty="0" smtClean="0"/>
              <a:t>NG, WH</a:t>
            </a:r>
            <a:r>
              <a:rPr lang="tr-TR" dirty="0" smtClean="0"/>
              <a:t>I</a:t>
            </a:r>
            <a:r>
              <a:rPr lang="en-US" dirty="0" smtClean="0"/>
              <a:t>CH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OCCURS</a:t>
            </a:r>
            <a:r>
              <a:rPr lang="tr-TR" dirty="0" smtClean="0"/>
              <a:t> </a:t>
            </a:r>
            <a:r>
              <a:rPr lang="en-US" dirty="0" smtClean="0"/>
              <a:t>W</a:t>
            </a:r>
            <a:r>
              <a:rPr lang="tr-TR" dirty="0" smtClean="0"/>
              <a:t>I</a:t>
            </a:r>
            <a:r>
              <a:rPr lang="en-US" dirty="0" smtClean="0"/>
              <a:t>TH</a:t>
            </a:r>
            <a:r>
              <a:rPr lang="tr-TR" dirty="0" smtClean="0"/>
              <a:t>I</a:t>
            </a:r>
            <a:r>
              <a:rPr lang="en-US" dirty="0" smtClean="0"/>
              <a:t>N THE</a:t>
            </a:r>
            <a:r>
              <a:rPr lang="tr-TR" dirty="0" smtClean="0"/>
              <a:t> </a:t>
            </a:r>
            <a:r>
              <a:rPr lang="en-US" dirty="0" smtClean="0"/>
              <a:t>NUCLEUS, REPRESENTS A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POTENT</a:t>
            </a:r>
            <a:r>
              <a:rPr lang="tr-TR" dirty="0" smtClean="0"/>
              <a:t>I</a:t>
            </a:r>
            <a:r>
              <a:rPr lang="en-US" dirty="0" smtClean="0"/>
              <a:t>AL</a:t>
            </a:r>
            <a:r>
              <a:rPr lang="tr-TR" dirty="0" smtClean="0"/>
              <a:t> </a:t>
            </a:r>
            <a:r>
              <a:rPr lang="en-US" dirty="0" smtClean="0"/>
              <a:t>REGULATORY STEP </a:t>
            </a:r>
            <a:r>
              <a:rPr lang="tr-TR" dirty="0" smtClean="0"/>
              <a:t>I</a:t>
            </a:r>
            <a:r>
              <a:rPr lang="en-US" dirty="0" smtClean="0"/>
              <a:t>N GENE</a:t>
            </a:r>
            <a:r>
              <a:rPr lang="tr-TR" dirty="0" smtClean="0"/>
              <a:t> </a:t>
            </a:r>
            <a:r>
              <a:rPr lang="en-US" dirty="0" smtClean="0"/>
              <a:t>EXPRESS</a:t>
            </a:r>
            <a:r>
              <a:rPr lang="tr-TR" dirty="0" smtClean="0"/>
              <a:t>I</a:t>
            </a:r>
            <a:r>
              <a:rPr lang="en-US" dirty="0" smtClean="0"/>
              <a:t>ON </a:t>
            </a:r>
            <a:r>
              <a:rPr lang="tr-TR" dirty="0" smtClean="0"/>
              <a:t>I</a:t>
            </a:r>
            <a:r>
              <a:rPr lang="en-US" dirty="0" smtClean="0"/>
              <a:t>N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EUKARYOTES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ALTERNAT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VE SPL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NG Y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ELDS </a:t>
            </a:r>
            <a:r>
              <a:rPr lang="en-US" dirty="0" smtClean="0"/>
              <a:t>A GROUP OF S</a:t>
            </a:r>
            <a:r>
              <a:rPr lang="tr-TR" dirty="0" smtClean="0"/>
              <a:t>I</a:t>
            </a:r>
            <a:r>
              <a:rPr lang="en-US" dirty="0" smtClean="0"/>
              <a:t>M</a:t>
            </a:r>
            <a:r>
              <a:rPr lang="tr-TR" dirty="0" smtClean="0"/>
              <a:t>I</a:t>
            </a:r>
            <a:r>
              <a:rPr lang="en-US" dirty="0" smtClean="0"/>
              <a:t>LAR</a:t>
            </a:r>
          </a:p>
          <a:p>
            <a:pPr>
              <a:buNone/>
            </a:pPr>
            <a:r>
              <a:rPr lang="en-US" dirty="0" smtClean="0"/>
              <a:t>BUT NON</a:t>
            </a:r>
            <a:r>
              <a:rPr lang="tr-TR" dirty="0" smtClean="0"/>
              <a:t>-I</a:t>
            </a:r>
            <a:r>
              <a:rPr lang="en-US" dirty="0" smtClean="0"/>
              <a:t>DENT</a:t>
            </a:r>
            <a:r>
              <a:rPr lang="tr-TR" dirty="0" smtClean="0"/>
              <a:t>I</a:t>
            </a:r>
            <a:r>
              <a:rPr lang="en-US" dirty="0" smtClean="0"/>
              <a:t>CAL </a:t>
            </a:r>
            <a:r>
              <a:rPr lang="tr-TR" dirty="0" smtClean="0"/>
              <a:t>m</a:t>
            </a:r>
            <a:r>
              <a:rPr lang="en-US" dirty="0" smtClean="0"/>
              <a:t>RNAS THAT, UPON TRANSLAT</a:t>
            </a:r>
            <a:r>
              <a:rPr lang="tr-TR" dirty="0" smtClean="0"/>
              <a:t>I</a:t>
            </a:r>
            <a:r>
              <a:rPr lang="en-US" dirty="0" smtClean="0"/>
              <a:t>ON, 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RESULT</a:t>
            </a:r>
            <a:r>
              <a:rPr lang="tr-TR" dirty="0" smtClean="0"/>
              <a:t> I</a:t>
            </a:r>
            <a:r>
              <a:rPr lang="en-US" dirty="0" smtClean="0"/>
              <a:t>N A SER</a:t>
            </a:r>
            <a:r>
              <a:rPr lang="tr-TR" dirty="0" smtClean="0"/>
              <a:t>I</a:t>
            </a:r>
            <a:r>
              <a:rPr lang="en-US" dirty="0" smtClean="0"/>
              <a:t>ES</a:t>
            </a:r>
            <a:r>
              <a:rPr lang="tr-TR" dirty="0" smtClean="0"/>
              <a:t> </a:t>
            </a:r>
            <a:r>
              <a:rPr lang="en-US" dirty="0" smtClean="0"/>
              <a:t>OF RELATED PROTE</a:t>
            </a:r>
            <a:r>
              <a:rPr lang="tr-TR" dirty="0" smtClean="0"/>
              <a:t>I</a:t>
            </a:r>
            <a:r>
              <a:rPr lang="en-US" dirty="0" smtClean="0"/>
              <a:t>NS CALLED</a:t>
            </a:r>
            <a:endParaRPr lang="tr-TR" dirty="0" smtClean="0"/>
          </a:p>
          <a:p>
            <a:pPr>
              <a:buNone/>
            </a:pP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SOFORMS</a:t>
            </a:r>
            <a:endParaRPr lang="tr-TR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i="1" dirty="0" smtClean="0"/>
          </a:p>
          <a:p>
            <a:pPr>
              <a:buNone/>
            </a:pPr>
            <a:r>
              <a:rPr lang="en-US" dirty="0" smtClean="0"/>
              <a:t>ALTERNAT</a:t>
            </a:r>
            <a:r>
              <a:rPr lang="tr-TR" dirty="0" smtClean="0"/>
              <a:t>I</a:t>
            </a:r>
            <a:r>
              <a:rPr lang="en-US" dirty="0" smtClean="0"/>
              <a:t>VE SPL</a:t>
            </a:r>
            <a:r>
              <a:rPr lang="tr-TR" dirty="0" smtClean="0"/>
              <a:t>I</a:t>
            </a:r>
            <a:r>
              <a:rPr lang="en-US" dirty="0" smtClean="0"/>
              <a:t>C</a:t>
            </a:r>
            <a:r>
              <a:rPr lang="tr-TR" dirty="0" smtClean="0"/>
              <a:t>I</a:t>
            </a:r>
            <a:r>
              <a:rPr lang="en-US" dirty="0" smtClean="0"/>
              <a:t>NG OF PRE-</a:t>
            </a:r>
            <a:r>
              <a:rPr lang="tr-TR" dirty="0" smtClean="0"/>
              <a:t>m</a:t>
            </a:r>
            <a:r>
              <a:rPr lang="en-US" dirty="0" smtClean="0"/>
              <a:t>RNAS REPRESENTS 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WAY OF</a:t>
            </a:r>
            <a:r>
              <a:rPr lang="tr-TR" dirty="0" smtClean="0"/>
              <a:t> </a:t>
            </a:r>
            <a:r>
              <a:rPr lang="en-US" dirty="0" smtClean="0"/>
              <a:t>PRODUC</a:t>
            </a:r>
            <a:r>
              <a:rPr lang="tr-TR" dirty="0" smtClean="0"/>
              <a:t>I</a:t>
            </a:r>
            <a:r>
              <a:rPr lang="en-US" dirty="0" smtClean="0"/>
              <a:t>NG</a:t>
            </a:r>
            <a:r>
              <a:rPr lang="tr-TR" dirty="0" smtClean="0"/>
              <a:t> </a:t>
            </a:r>
            <a:r>
              <a:rPr lang="en-US" dirty="0" smtClean="0"/>
              <a:t>RELATED PROTE</a:t>
            </a:r>
            <a:r>
              <a:rPr lang="tr-TR" dirty="0" smtClean="0"/>
              <a:t>I</a:t>
            </a:r>
            <a:r>
              <a:rPr lang="en-US" dirty="0" smtClean="0"/>
              <a:t>NS FROM A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S</a:t>
            </a:r>
            <a:r>
              <a:rPr lang="tr-TR" dirty="0" smtClean="0"/>
              <a:t>I</a:t>
            </a:r>
            <a:r>
              <a:rPr lang="en-US" dirty="0" smtClean="0"/>
              <a:t>NGL</a:t>
            </a:r>
            <a:r>
              <a:rPr lang="tr-TR" dirty="0" smtClean="0"/>
              <a:t>E </a:t>
            </a:r>
            <a:r>
              <a:rPr lang="en-US" dirty="0" smtClean="0"/>
              <a:t>GENE,</a:t>
            </a:r>
            <a:r>
              <a:rPr lang="tr-TR" dirty="0" smtClean="0"/>
              <a:t> I</a:t>
            </a:r>
            <a:r>
              <a:rPr lang="en-US" dirty="0" smtClean="0"/>
              <a:t>NCREAS</a:t>
            </a:r>
            <a:r>
              <a:rPr lang="tr-TR" dirty="0" smtClean="0"/>
              <a:t>I</a:t>
            </a:r>
            <a:r>
              <a:rPr lang="en-US" dirty="0" smtClean="0"/>
              <a:t>NG THE NUMBER OF</a:t>
            </a:r>
            <a:r>
              <a:rPr lang="tr-TR" dirty="0" smtClean="0"/>
              <a:t> </a:t>
            </a:r>
            <a:r>
              <a:rPr lang="en-US" dirty="0" smtClean="0"/>
              <a:t>GENE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PRODUCTS</a:t>
            </a:r>
            <a:r>
              <a:rPr lang="tr-TR" dirty="0" smtClean="0"/>
              <a:t> </a:t>
            </a:r>
            <a:r>
              <a:rPr lang="en-US" dirty="0" smtClean="0"/>
              <a:t>THAT</a:t>
            </a:r>
            <a:r>
              <a:rPr lang="tr-TR" dirty="0" smtClean="0"/>
              <a:t> </a:t>
            </a:r>
            <a:r>
              <a:rPr lang="en-US" dirty="0" smtClean="0"/>
              <a:t>CAN BE DER</a:t>
            </a:r>
            <a:r>
              <a:rPr lang="tr-TR" dirty="0" smtClean="0"/>
              <a:t>I</a:t>
            </a:r>
            <a:r>
              <a:rPr lang="en-US" dirty="0" smtClean="0"/>
              <a:t>VED FROM AN ORGAN</a:t>
            </a:r>
            <a:r>
              <a:rPr lang="tr-TR" dirty="0" smtClean="0"/>
              <a:t>I</a:t>
            </a:r>
            <a:r>
              <a:rPr lang="en-US" dirty="0" smtClean="0"/>
              <a:t>SM’S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GENOME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11" descr="14_07Figure-L.jpg                                              0029F499Macintosh HD                   ABA78158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685"/>
          <a:stretch>
            <a:fillRect/>
          </a:stretch>
        </p:blipFill>
        <p:spPr bwMode="auto">
          <a:xfrm>
            <a:off x="611560" y="188640"/>
            <a:ext cx="756084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136904" cy="584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dirty="0" smtClean="0"/>
              <a:t>ANOTHER POSTTRANSCRIPTIONAL </a:t>
            </a:r>
            <a:r>
              <a:rPr lang="en-US" sz="2800" dirty="0" smtClean="0"/>
              <a:t>RNA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PROCESS</a:t>
            </a:r>
            <a:r>
              <a:rPr lang="tr-TR" sz="2800" dirty="0" smtClean="0"/>
              <a:t>I</a:t>
            </a:r>
            <a:r>
              <a:rPr lang="en-US" sz="2800" dirty="0" smtClean="0"/>
              <a:t>NG</a:t>
            </a:r>
            <a:r>
              <a:rPr lang="tr-TR" sz="2800" dirty="0" smtClean="0"/>
              <a:t> </a:t>
            </a:r>
            <a:r>
              <a:rPr lang="en-US" sz="2800" dirty="0" smtClean="0"/>
              <a:t>WAS D</a:t>
            </a:r>
            <a:r>
              <a:rPr lang="tr-TR" sz="2800" dirty="0" smtClean="0"/>
              <a:t>I</a:t>
            </a:r>
            <a:r>
              <a:rPr lang="en-US" sz="2800" dirty="0" smtClean="0"/>
              <a:t>SCOVERED </a:t>
            </a:r>
            <a:r>
              <a:rPr lang="tr-TR" sz="2800" dirty="0" smtClean="0"/>
              <a:t>I</a:t>
            </a:r>
            <a:r>
              <a:rPr lang="en-US" sz="2800" dirty="0" smtClean="0"/>
              <a:t>N SEVERAL</a:t>
            </a: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ORGAN</a:t>
            </a:r>
            <a:r>
              <a:rPr lang="tr-TR" sz="2800" dirty="0" smtClean="0"/>
              <a:t>I</a:t>
            </a:r>
            <a:r>
              <a:rPr lang="en-US" sz="2800" dirty="0" smtClean="0"/>
              <a:t>SMS</a:t>
            </a:r>
            <a:r>
              <a:rPr lang="tr-TR" sz="2800" dirty="0" smtClean="0"/>
              <a:t> </a:t>
            </a:r>
            <a:r>
              <a:rPr lang="en-US" sz="2800" dirty="0" smtClean="0"/>
              <a:t>REFERRED TO AS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RNA ED</a:t>
            </a:r>
            <a:r>
              <a:rPr lang="tr-TR" sz="28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tr-TR" sz="28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NG</a:t>
            </a:r>
            <a:r>
              <a:rPr lang="en-US" sz="2800" b="1" dirty="0" smtClean="0"/>
              <a:t> </a:t>
            </a:r>
            <a:endParaRPr lang="tr-TR" sz="2800" b="1" dirty="0" smtClean="0"/>
          </a:p>
          <a:p>
            <a:pPr>
              <a:buNone/>
            </a:pPr>
            <a:endParaRPr lang="tr-TR" sz="2800" b="1" dirty="0" smtClean="0"/>
          </a:p>
          <a:p>
            <a:pPr>
              <a:buNone/>
            </a:pPr>
            <a:r>
              <a:rPr lang="en-US" sz="2800" dirty="0" smtClean="0"/>
              <a:t>THE NUCLEOT</a:t>
            </a:r>
            <a:r>
              <a:rPr lang="tr-TR" sz="2800" dirty="0" smtClean="0"/>
              <a:t>I</a:t>
            </a:r>
            <a:r>
              <a:rPr lang="en-US" sz="2800" dirty="0" smtClean="0"/>
              <a:t>DE SEQUENCE OF A PRE</a:t>
            </a:r>
            <a:r>
              <a:rPr lang="tr-TR" sz="2800" dirty="0" smtClean="0"/>
              <a:t>-</a:t>
            </a:r>
            <a:r>
              <a:rPr lang="tr-TR" sz="2800" dirty="0" err="1" smtClean="0"/>
              <a:t>mRNA</a:t>
            </a:r>
            <a:endParaRPr lang="tr-TR" sz="2800" dirty="0" smtClean="0"/>
          </a:p>
          <a:p>
            <a:pPr>
              <a:buNone/>
            </a:pPr>
            <a:r>
              <a:rPr lang="tr-TR" sz="2800" dirty="0" smtClean="0"/>
              <a:t>I</a:t>
            </a:r>
            <a:r>
              <a:rPr lang="en-US" sz="2800" dirty="0" smtClean="0"/>
              <a:t>S ACTUALLY CHANGED PR</a:t>
            </a:r>
            <a:r>
              <a:rPr lang="tr-TR" sz="2800" dirty="0" smtClean="0"/>
              <a:t>I</a:t>
            </a:r>
            <a:r>
              <a:rPr lang="en-US" sz="2800" dirty="0" smtClean="0"/>
              <a:t>OR TO</a:t>
            </a:r>
            <a:r>
              <a:rPr lang="tr-TR" sz="2800" dirty="0" smtClean="0"/>
              <a:t> </a:t>
            </a:r>
            <a:r>
              <a:rPr lang="en-US" sz="2800" dirty="0" smtClean="0"/>
              <a:t>TRANSLAT</a:t>
            </a:r>
            <a:r>
              <a:rPr lang="tr-TR" sz="2800" dirty="0" smtClean="0"/>
              <a:t>I</a:t>
            </a:r>
            <a:r>
              <a:rPr lang="en-US" sz="2800" dirty="0" smtClean="0"/>
              <a:t>ON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http://users.rcn.com/jkimball.ma.ultranet/BiologyPages/R/RNA_edit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394029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7853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500" dirty="0" smtClean="0"/>
              <a:t>ALTHOUGH OTHER VAR</a:t>
            </a:r>
            <a:r>
              <a:rPr lang="tr-TR" sz="2500" dirty="0" smtClean="0"/>
              <a:t>I</a:t>
            </a:r>
            <a:r>
              <a:rPr lang="en-US" sz="2500" dirty="0" smtClean="0"/>
              <a:t>AT</a:t>
            </a:r>
            <a:r>
              <a:rPr lang="tr-TR" sz="2500" dirty="0" smtClean="0"/>
              <a:t>I</a:t>
            </a:r>
            <a:r>
              <a:rPr lang="en-US" sz="2500" dirty="0" smtClean="0"/>
              <a:t>ONS EX</a:t>
            </a:r>
            <a:r>
              <a:rPr lang="tr-TR" sz="2500" dirty="0" smtClean="0"/>
              <a:t>I</a:t>
            </a:r>
            <a:r>
              <a:rPr lang="en-US" sz="2500" dirty="0" smtClean="0"/>
              <a:t>ST, THERE ARE</a:t>
            </a:r>
            <a:endParaRPr lang="tr-TR" sz="2500" dirty="0" smtClean="0"/>
          </a:p>
          <a:p>
            <a:pPr>
              <a:buNone/>
            </a:pPr>
            <a:r>
              <a:rPr lang="en-US" sz="2500" dirty="0" smtClean="0"/>
              <a:t>TWO MA</a:t>
            </a:r>
            <a:r>
              <a:rPr lang="tr-TR" sz="2500" dirty="0" smtClean="0"/>
              <a:t>I</a:t>
            </a:r>
            <a:r>
              <a:rPr lang="en-US" sz="2500" dirty="0" smtClean="0"/>
              <a:t>N TYPES OF RNA</a:t>
            </a:r>
            <a:r>
              <a:rPr lang="tr-TR" sz="2500" dirty="0" smtClean="0"/>
              <a:t> </a:t>
            </a:r>
            <a:r>
              <a:rPr lang="en-US" sz="2500" dirty="0" smtClean="0"/>
              <a:t>ED</a:t>
            </a:r>
            <a:r>
              <a:rPr lang="tr-TR" sz="2500" dirty="0" smtClean="0"/>
              <a:t>I</a:t>
            </a:r>
            <a:r>
              <a:rPr lang="en-US" sz="2500" dirty="0" smtClean="0"/>
              <a:t>T</a:t>
            </a:r>
            <a:r>
              <a:rPr lang="tr-TR" sz="2500" dirty="0" smtClean="0"/>
              <a:t>I</a:t>
            </a:r>
            <a:r>
              <a:rPr lang="en-US" sz="2500" dirty="0" smtClean="0"/>
              <a:t>NG: </a:t>
            </a:r>
            <a:endParaRPr lang="tr-TR" sz="2500" dirty="0" smtClean="0"/>
          </a:p>
          <a:p>
            <a:pPr>
              <a:buNone/>
            </a:pPr>
            <a:endParaRPr lang="tr-TR" sz="1000" b="1" dirty="0" smtClean="0"/>
          </a:p>
          <a:p>
            <a:pPr>
              <a:buNone/>
            </a:pPr>
            <a:r>
              <a:rPr lang="en-US" sz="2500" b="1" dirty="0" smtClean="0">
                <a:solidFill>
                  <a:srgbClr val="00B050"/>
                </a:solidFill>
              </a:rPr>
              <a:t>SUBST</a:t>
            </a:r>
            <a:r>
              <a:rPr lang="tr-TR" sz="2500" b="1" dirty="0" smtClean="0">
                <a:solidFill>
                  <a:srgbClr val="00B050"/>
                </a:solidFill>
              </a:rPr>
              <a:t>I</a:t>
            </a:r>
            <a:r>
              <a:rPr lang="en-US" sz="2500" b="1" dirty="0" smtClean="0">
                <a:solidFill>
                  <a:srgbClr val="00B050"/>
                </a:solidFill>
              </a:rPr>
              <a:t>TUTON ED</a:t>
            </a:r>
            <a:r>
              <a:rPr lang="tr-TR" sz="2500" b="1" dirty="0" smtClean="0">
                <a:solidFill>
                  <a:srgbClr val="00B050"/>
                </a:solidFill>
              </a:rPr>
              <a:t>I</a:t>
            </a:r>
            <a:r>
              <a:rPr lang="en-US" sz="2500" b="1" dirty="0" smtClean="0">
                <a:solidFill>
                  <a:srgbClr val="00B050"/>
                </a:solidFill>
              </a:rPr>
              <a:t>T</a:t>
            </a:r>
            <a:r>
              <a:rPr lang="tr-TR" sz="2500" b="1" dirty="0" smtClean="0">
                <a:solidFill>
                  <a:srgbClr val="00B050"/>
                </a:solidFill>
              </a:rPr>
              <a:t>I</a:t>
            </a:r>
            <a:r>
              <a:rPr lang="en-US" sz="2500" b="1" dirty="0" smtClean="0">
                <a:solidFill>
                  <a:srgbClr val="00B050"/>
                </a:solidFill>
              </a:rPr>
              <a:t>NG</a:t>
            </a:r>
            <a:r>
              <a:rPr lang="en-US" sz="2500" b="1" dirty="0" smtClean="0"/>
              <a:t> </a:t>
            </a:r>
            <a:endParaRPr lang="tr-TR" sz="2500" b="1" dirty="0" smtClean="0"/>
          </a:p>
          <a:p>
            <a:pPr>
              <a:buNone/>
            </a:pPr>
            <a:r>
              <a:rPr lang="tr-TR" sz="2500" b="1" dirty="0" smtClean="0"/>
              <a:t>	</a:t>
            </a:r>
            <a:r>
              <a:rPr lang="tr-TR" sz="2500" dirty="0" smtClean="0"/>
              <a:t>I</a:t>
            </a:r>
            <a:r>
              <a:rPr lang="en-US" sz="2500" dirty="0" smtClean="0"/>
              <a:t>N WH</a:t>
            </a:r>
            <a:r>
              <a:rPr lang="tr-TR" sz="2500" dirty="0" smtClean="0"/>
              <a:t>I</a:t>
            </a:r>
            <a:r>
              <a:rPr lang="en-US" sz="2500" dirty="0" smtClean="0"/>
              <a:t>CH THE </a:t>
            </a:r>
            <a:r>
              <a:rPr lang="tr-TR" sz="2500" dirty="0" smtClean="0"/>
              <a:t>I</a:t>
            </a:r>
            <a:r>
              <a:rPr lang="en-US" sz="2500" dirty="0" smtClean="0"/>
              <a:t>DENT</a:t>
            </a:r>
            <a:r>
              <a:rPr lang="tr-TR" sz="2500" dirty="0" smtClean="0"/>
              <a:t>I</a:t>
            </a:r>
            <a:r>
              <a:rPr lang="en-US" sz="2500" dirty="0" smtClean="0"/>
              <a:t>T</a:t>
            </a:r>
            <a:r>
              <a:rPr lang="tr-TR" sz="2500" dirty="0" smtClean="0"/>
              <a:t>I</a:t>
            </a:r>
            <a:r>
              <a:rPr lang="en-US" sz="2500" dirty="0" smtClean="0"/>
              <a:t>ES OF </a:t>
            </a:r>
            <a:r>
              <a:rPr lang="tr-TR" sz="2500" dirty="0" smtClean="0"/>
              <a:t>I</a:t>
            </a:r>
            <a:r>
              <a:rPr lang="en-US" sz="2500" dirty="0" smtClean="0"/>
              <a:t>ND</a:t>
            </a:r>
            <a:r>
              <a:rPr lang="tr-TR" sz="2500" dirty="0" smtClean="0"/>
              <a:t>I</a:t>
            </a:r>
            <a:r>
              <a:rPr lang="en-US" sz="2500" dirty="0" smtClean="0"/>
              <a:t>V</a:t>
            </a:r>
            <a:r>
              <a:rPr lang="tr-TR" sz="2500" dirty="0" smtClean="0"/>
              <a:t>I</a:t>
            </a:r>
            <a:r>
              <a:rPr lang="en-US" sz="2500" dirty="0" smtClean="0"/>
              <a:t>DUAL NUCLEOT</a:t>
            </a:r>
            <a:r>
              <a:rPr lang="tr-TR" sz="2500" dirty="0" smtClean="0"/>
              <a:t>I</a:t>
            </a:r>
            <a:r>
              <a:rPr lang="en-US" sz="2500" dirty="0" smtClean="0"/>
              <a:t>DE</a:t>
            </a:r>
            <a:r>
              <a:rPr lang="tr-TR" sz="2500" b="1" dirty="0" smtClean="0"/>
              <a:t> </a:t>
            </a:r>
            <a:r>
              <a:rPr lang="en-US" sz="2500" dirty="0" smtClean="0"/>
              <a:t>BASES ARE ALTERED</a:t>
            </a:r>
            <a:endParaRPr lang="tr-TR" sz="2500" dirty="0" smtClean="0"/>
          </a:p>
          <a:p>
            <a:pPr>
              <a:buNone/>
            </a:pPr>
            <a:endParaRPr lang="tr-TR" sz="2500" dirty="0" smtClean="0"/>
          </a:p>
          <a:p>
            <a:pPr>
              <a:buNone/>
            </a:pPr>
            <a:r>
              <a:rPr lang="tr-TR" sz="2500" b="1" dirty="0" smtClean="0">
                <a:solidFill>
                  <a:schemeClr val="accent6"/>
                </a:solidFill>
              </a:rPr>
              <a:t>I</a:t>
            </a:r>
            <a:r>
              <a:rPr lang="en-US" sz="2500" b="1" dirty="0" smtClean="0">
                <a:solidFill>
                  <a:schemeClr val="accent6"/>
                </a:solidFill>
              </a:rPr>
              <a:t>NSERT</a:t>
            </a:r>
            <a:r>
              <a:rPr lang="tr-TR" sz="2500" b="1" dirty="0" smtClean="0">
                <a:solidFill>
                  <a:schemeClr val="accent6"/>
                </a:solidFill>
              </a:rPr>
              <a:t>I</a:t>
            </a:r>
            <a:r>
              <a:rPr lang="en-US" sz="2500" b="1" dirty="0" smtClean="0">
                <a:solidFill>
                  <a:schemeClr val="accent6"/>
                </a:solidFill>
              </a:rPr>
              <a:t>ON/DELET</a:t>
            </a:r>
            <a:r>
              <a:rPr lang="tr-TR" sz="2500" b="1" dirty="0" smtClean="0">
                <a:solidFill>
                  <a:schemeClr val="accent6"/>
                </a:solidFill>
              </a:rPr>
              <a:t>I</a:t>
            </a:r>
            <a:r>
              <a:rPr lang="en-US" sz="2500" b="1" dirty="0" smtClean="0">
                <a:solidFill>
                  <a:schemeClr val="accent6"/>
                </a:solidFill>
              </a:rPr>
              <a:t>ON ED</a:t>
            </a:r>
            <a:r>
              <a:rPr lang="tr-TR" sz="2500" b="1" dirty="0" smtClean="0">
                <a:solidFill>
                  <a:schemeClr val="accent6"/>
                </a:solidFill>
              </a:rPr>
              <a:t>I</a:t>
            </a:r>
            <a:r>
              <a:rPr lang="en-US" sz="2500" b="1" dirty="0" smtClean="0">
                <a:solidFill>
                  <a:schemeClr val="accent6"/>
                </a:solidFill>
              </a:rPr>
              <a:t>T</a:t>
            </a:r>
            <a:r>
              <a:rPr lang="tr-TR" sz="2500" b="1" dirty="0" smtClean="0">
                <a:solidFill>
                  <a:schemeClr val="accent6"/>
                </a:solidFill>
              </a:rPr>
              <a:t>I</a:t>
            </a:r>
            <a:r>
              <a:rPr lang="en-US" sz="2500" b="1" dirty="0" smtClean="0">
                <a:solidFill>
                  <a:schemeClr val="accent6"/>
                </a:solidFill>
              </a:rPr>
              <a:t>NG</a:t>
            </a:r>
            <a:endParaRPr lang="tr-TR" sz="2500" b="1" dirty="0" smtClean="0"/>
          </a:p>
          <a:p>
            <a:pPr>
              <a:buNone/>
            </a:pPr>
            <a:r>
              <a:rPr lang="tr-TR" sz="2500" b="1" dirty="0" smtClean="0"/>
              <a:t>	</a:t>
            </a:r>
            <a:r>
              <a:rPr lang="tr-TR" sz="2500" dirty="0" smtClean="0"/>
              <a:t>IN</a:t>
            </a:r>
            <a:r>
              <a:rPr lang="en-US" sz="2500" dirty="0" smtClean="0"/>
              <a:t> WH</a:t>
            </a:r>
            <a:r>
              <a:rPr lang="tr-TR" sz="2500" dirty="0" smtClean="0"/>
              <a:t>I</a:t>
            </a:r>
            <a:r>
              <a:rPr lang="en-US" sz="2500" dirty="0" smtClean="0"/>
              <a:t>CH NUCLEOT</a:t>
            </a:r>
            <a:r>
              <a:rPr lang="tr-TR" sz="2500" dirty="0" smtClean="0"/>
              <a:t>I</a:t>
            </a:r>
            <a:r>
              <a:rPr lang="en-US" sz="2500" dirty="0" smtClean="0"/>
              <a:t>DES</a:t>
            </a:r>
            <a:r>
              <a:rPr lang="tr-TR" sz="2500" dirty="0" smtClean="0"/>
              <a:t> </a:t>
            </a:r>
            <a:r>
              <a:rPr lang="en-US" sz="2500" dirty="0" smtClean="0"/>
              <a:t>ARE ADDED TO OR SUBTRACTED FROM THE TOTAL NUMBER OF BASES</a:t>
            </a:r>
            <a:r>
              <a:rPr lang="tr-TR" sz="2500" dirty="0" smtClean="0"/>
              <a:t> (GUIDE RNA-</a:t>
            </a:r>
            <a:r>
              <a:rPr lang="tr-TR" sz="2500" dirty="0" err="1" smtClean="0"/>
              <a:t>gRNA</a:t>
            </a:r>
            <a:r>
              <a:rPr lang="tr-TR" sz="2500" dirty="0" smtClean="0"/>
              <a:t>). </a:t>
            </a:r>
            <a:endParaRPr lang="en-US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tr-TR" smtClean="0"/>
          </a:p>
        </p:txBody>
      </p:sp>
      <p:pic>
        <p:nvPicPr>
          <p:cNvPr id="49156" name="Picture 4" descr="procolin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20713"/>
            <a:ext cx="78724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tr-TR" smtClean="0"/>
          </a:p>
        </p:txBody>
      </p:sp>
      <p:pic>
        <p:nvPicPr>
          <p:cNvPr id="50180" name="Picture 4" descr="eunot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8207375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9" descr="14_15Figure-L.jpg                                              0029F499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 b="8621"/>
          <a:stretch>
            <a:fillRect/>
          </a:stretch>
        </p:blipFill>
        <p:spPr bwMode="auto">
          <a:xfrm>
            <a:off x="323528" y="1484784"/>
            <a:ext cx="8543925" cy="483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381000" y="304800"/>
            <a:ext cx="8229600" cy="535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95388" indent="-1195388">
              <a:spcBef>
                <a:spcPct val="20000"/>
              </a:spcBef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+mn-lt"/>
              </a:rPr>
              <a:t>Transcription </a:t>
            </a:r>
            <a:r>
              <a:rPr lang="en-US" sz="3200" kern="0" dirty="0">
                <a:solidFill>
                  <a:srgbClr val="FF0000"/>
                </a:solidFill>
                <a:latin typeface="+mn-lt"/>
              </a:rPr>
              <a:t>Has Been Visualized </a:t>
            </a:r>
            <a:r>
              <a:rPr lang="en-US" sz="3200" kern="0" dirty="0" smtClean="0">
                <a:solidFill>
                  <a:srgbClr val="FF0000"/>
                </a:solidFill>
                <a:latin typeface="+mn-lt"/>
              </a:rPr>
              <a:t>by</a:t>
            </a:r>
            <a:endParaRPr lang="tr-TR" sz="3200" kern="0" dirty="0" smtClean="0">
              <a:solidFill>
                <a:srgbClr val="FF0000"/>
              </a:solidFill>
              <a:latin typeface="+mn-lt"/>
            </a:endParaRPr>
          </a:p>
          <a:p>
            <a:pPr marL="1195388" indent="-1195388">
              <a:spcBef>
                <a:spcPct val="20000"/>
              </a:spcBef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+mn-lt"/>
              </a:rPr>
              <a:t>Electron </a:t>
            </a:r>
            <a:r>
              <a:rPr lang="en-US" sz="3200" kern="0" dirty="0">
                <a:solidFill>
                  <a:srgbClr val="FF0000"/>
                </a:solidFill>
                <a:latin typeface="+mn-lt"/>
              </a:rPr>
              <a:t>Microscopy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Untitled-44"/>
          <p:cNvPicPr>
            <a:picLocks noChangeAspect="1" noChangeArrowheads="1"/>
          </p:cNvPicPr>
          <p:nvPr/>
        </p:nvPicPr>
        <p:blipFill>
          <a:blip r:embed="rId2" cstate="print">
            <a:lum bright="8000" contrast="16000"/>
          </a:blip>
          <a:srcRect/>
          <a:stretch>
            <a:fillRect/>
          </a:stretch>
        </p:blipFill>
        <p:spPr bwMode="auto">
          <a:xfrm>
            <a:off x="762000" y="1295400"/>
            <a:ext cx="76708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BECAUSE PROKARYOTES LACK NUCLE</a:t>
            </a:r>
            <a:r>
              <a:rPr lang="tr-TR" sz="2600" dirty="0" smtClean="0"/>
              <a:t>I</a:t>
            </a:r>
            <a:r>
              <a:rPr lang="en-US" sz="2600" dirty="0" smtClean="0"/>
              <a:t>,</a:t>
            </a:r>
            <a:endParaRPr lang="tr-TR" sz="2600" dirty="0" smtClean="0"/>
          </a:p>
          <a:p>
            <a:pPr>
              <a:buNone/>
            </a:pPr>
            <a:r>
              <a:rPr lang="en-US" sz="2600" dirty="0" smtClean="0"/>
              <a:t>CYTOPLASM</a:t>
            </a:r>
            <a:r>
              <a:rPr lang="tr-TR" sz="2600" dirty="0" smtClean="0"/>
              <a:t>I</a:t>
            </a:r>
            <a:r>
              <a:rPr lang="en-US" sz="2600" dirty="0" smtClean="0"/>
              <a:t>C</a:t>
            </a:r>
            <a:r>
              <a:rPr lang="tr-TR" sz="2600" dirty="0" smtClean="0"/>
              <a:t> </a:t>
            </a:r>
            <a:r>
              <a:rPr lang="en-US" sz="2600" dirty="0" smtClean="0"/>
              <a:t>R</a:t>
            </a:r>
            <a:r>
              <a:rPr lang="tr-TR" sz="2600" dirty="0" smtClean="0"/>
              <a:t>I</a:t>
            </a:r>
            <a:r>
              <a:rPr lang="en-US" sz="2600" dirty="0" smtClean="0"/>
              <a:t>BOSOMES</a:t>
            </a:r>
            <a:r>
              <a:rPr lang="tr-TR" sz="2600" dirty="0" smtClean="0"/>
              <a:t> </a:t>
            </a:r>
            <a:r>
              <a:rPr lang="en-US" sz="2600" dirty="0" smtClean="0"/>
              <a:t>ARE NOT SEPARATED</a:t>
            </a:r>
            <a:endParaRPr lang="tr-TR" sz="2600" dirty="0" smtClean="0"/>
          </a:p>
          <a:p>
            <a:pPr>
              <a:buNone/>
            </a:pPr>
            <a:r>
              <a:rPr lang="en-US" sz="2600" dirty="0" smtClean="0"/>
              <a:t>PHYS</a:t>
            </a:r>
            <a:r>
              <a:rPr lang="tr-TR" sz="2600" dirty="0" smtClean="0"/>
              <a:t>I</a:t>
            </a:r>
            <a:r>
              <a:rPr lang="en-US" sz="2600" dirty="0" smtClean="0"/>
              <a:t>CALLY FROM</a:t>
            </a:r>
            <a:r>
              <a:rPr lang="tr-TR" sz="2600" dirty="0" smtClean="0"/>
              <a:t> </a:t>
            </a:r>
            <a:r>
              <a:rPr lang="en-US" sz="2600" dirty="0" smtClean="0"/>
              <a:t>THE CHROMOSOME</a:t>
            </a:r>
            <a:endParaRPr lang="tr-TR" sz="2600" dirty="0" smtClean="0"/>
          </a:p>
          <a:p>
            <a:pPr>
              <a:buNone/>
            </a:pPr>
            <a:endParaRPr lang="tr-TR" sz="1000" dirty="0" smtClean="0"/>
          </a:p>
          <a:p>
            <a:pPr>
              <a:buNone/>
            </a:pPr>
            <a:r>
              <a:rPr lang="en-US" sz="2600" dirty="0" smtClean="0"/>
              <a:t>R</a:t>
            </a:r>
            <a:r>
              <a:rPr lang="tr-TR" sz="2600" dirty="0" smtClean="0"/>
              <a:t>I</a:t>
            </a:r>
            <a:r>
              <a:rPr lang="en-US" sz="2600" dirty="0" smtClean="0"/>
              <a:t>BOSOMES</a:t>
            </a:r>
            <a:r>
              <a:rPr lang="tr-TR" sz="2600" dirty="0" smtClean="0"/>
              <a:t> </a:t>
            </a:r>
            <a:r>
              <a:rPr lang="en-US" sz="2600" dirty="0" smtClean="0"/>
              <a:t>ARE FREE TO ATTACH TO PART</a:t>
            </a:r>
            <a:r>
              <a:rPr lang="tr-TR" sz="2600" dirty="0" smtClean="0"/>
              <a:t>I</a:t>
            </a:r>
            <a:r>
              <a:rPr lang="en-US" sz="2600" dirty="0" smtClean="0"/>
              <a:t>ALLY</a:t>
            </a:r>
            <a:endParaRPr lang="tr-TR" sz="2600" dirty="0" smtClean="0"/>
          </a:p>
          <a:p>
            <a:pPr>
              <a:buNone/>
            </a:pPr>
            <a:r>
              <a:rPr lang="en-US" sz="2600" dirty="0" smtClean="0"/>
              <a:t>TRANSCR</a:t>
            </a:r>
            <a:r>
              <a:rPr lang="tr-TR" sz="2600" dirty="0" smtClean="0"/>
              <a:t>I</a:t>
            </a:r>
            <a:r>
              <a:rPr lang="en-US" sz="2600" dirty="0" smtClean="0"/>
              <a:t>BED </a:t>
            </a:r>
            <a:r>
              <a:rPr lang="tr-TR" sz="2600" dirty="0" smtClean="0"/>
              <a:t>m</a:t>
            </a:r>
            <a:r>
              <a:rPr lang="en-US" sz="2600" dirty="0" smtClean="0"/>
              <a:t>RNA MOLECULES</a:t>
            </a:r>
            <a:r>
              <a:rPr lang="tr-TR" sz="2600" i="1" dirty="0" smtClean="0"/>
              <a:t> </a:t>
            </a:r>
            <a:r>
              <a:rPr lang="en-US" sz="2600" dirty="0" smtClean="0"/>
              <a:t>AND </a:t>
            </a:r>
            <a:r>
              <a:rPr lang="tr-TR" sz="2600" dirty="0" smtClean="0"/>
              <a:t>I</a:t>
            </a:r>
            <a:r>
              <a:rPr lang="en-US" sz="2600" dirty="0" smtClean="0"/>
              <a:t>N</a:t>
            </a:r>
            <a:r>
              <a:rPr lang="tr-TR" sz="2600" dirty="0" smtClean="0"/>
              <a:t>I</a:t>
            </a:r>
            <a:r>
              <a:rPr lang="en-US" sz="2600" dirty="0" smtClean="0"/>
              <a:t>T</a:t>
            </a:r>
            <a:r>
              <a:rPr lang="tr-TR" sz="2600" dirty="0" smtClean="0"/>
              <a:t>I</a:t>
            </a:r>
            <a:r>
              <a:rPr lang="en-US" sz="2600" dirty="0" smtClean="0"/>
              <a:t>ATE</a:t>
            </a:r>
            <a:endParaRPr lang="tr-TR" sz="2600" dirty="0" smtClean="0"/>
          </a:p>
          <a:p>
            <a:pPr>
              <a:buNone/>
            </a:pPr>
            <a:r>
              <a:rPr lang="en-US" sz="2600" dirty="0" smtClean="0"/>
              <a:t>TRANSLAT</a:t>
            </a:r>
            <a:r>
              <a:rPr lang="tr-TR" sz="2600" dirty="0" smtClean="0"/>
              <a:t>I</a:t>
            </a:r>
            <a:r>
              <a:rPr lang="en-US" sz="2600" dirty="0" smtClean="0"/>
              <a:t>ON</a:t>
            </a:r>
            <a:endParaRPr lang="tr-TR" sz="2600" dirty="0" smtClean="0"/>
          </a:p>
          <a:p>
            <a:pPr>
              <a:buNone/>
            </a:pPr>
            <a:endParaRPr lang="tr-TR" sz="1000" dirty="0" smtClean="0"/>
          </a:p>
          <a:p>
            <a:pPr>
              <a:buNone/>
            </a:pPr>
            <a:r>
              <a:rPr lang="en-US" sz="2600" dirty="0" smtClean="0"/>
              <a:t>THE LONGER THE RNA STRAND, THE GREATER</a:t>
            </a:r>
            <a:endParaRPr lang="tr-TR" sz="2600" dirty="0" smtClean="0"/>
          </a:p>
          <a:p>
            <a:pPr>
              <a:buNone/>
            </a:pPr>
            <a:r>
              <a:rPr lang="en-US" sz="2600" dirty="0" smtClean="0"/>
              <a:t>THE</a:t>
            </a:r>
            <a:r>
              <a:rPr lang="tr-TR" sz="2600" dirty="0" smtClean="0"/>
              <a:t> </a:t>
            </a:r>
            <a:r>
              <a:rPr lang="en-US" sz="2600" dirty="0" smtClean="0"/>
              <a:t>NUMBER OF R</a:t>
            </a:r>
            <a:r>
              <a:rPr lang="tr-TR" sz="2600" dirty="0" smtClean="0"/>
              <a:t>I</a:t>
            </a:r>
            <a:r>
              <a:rPr lang="en-US" sz="2600" dirty="0" smtClean="0"/>
              <a:t>BOSOMES ATTACHED TO </a:t>
            </a:r>
            <a:r>
              <a:rPr lang="tr-TR" sz="2600" dirty="0" smtClean="0"/>
              <a:t>I</a:t>
            </a:r>
            <a:r>
              <a:rPr lang="en-US" sz="2600" dirty="0" smtClean="0"/>
              <a:t>T</a:t>
            </a:r>
            <a:endParaRPr lang="tr-TR" sz="2600" dirty="0" smtClean="0"/>
          </a:p>
          <a:p>
            <a:pPr>
              <a:buNone/>
            </a:pPr>
            <a:r>
              <a:rPr lang="en-US" sz="2600" dirty="0" smtClean="0"/>
              <a:t>THESE STRUCTURES ARE CALLE</a:t>
            </a:r>
            <a:r>
              <a:rPr lang="tr-TR" sz="2600" dirty="0" smtClean="0"/>
              <a:t>D 									</a:t>
            </a:r>
            <a:r>
              <a:rPr lang="en-US" sz="2600" b="1" dirty="0" smtClean="0">
                <a:solidFill>
                  <a:srgbClr val="7030A0"/>
                </a:solidFill>
              </a:rPr>
              <a:t>POLYR</a:t>
            </a:r>
            <a:r>
              <a:rPr lang="tr-TR" sz="2600" b="1" dirty="0" smtClean="0">
                <a:solidFill>
                  <a:srgbClr val="7030A0"/>
                </a:solidFill>
              </a:rPr>
              <a:t>I</a:t>
            </a:r>
            <a:r>
              <a:rPr lang="en-US" sz="2600" b="1" dirty="0" smtClean="0">
                <a:solidFill>
                  <a:srgbClr val="7030A0"/>
                </a:solidFill>
              </a:rPr>
              <a:t>BOSOMES</a:t>
            </a:r>
            <a:endParaRPr lang="tr-TR" sz="2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idx="1"/>
          </p:nvPr>
        </p:nvSpPr>
        <p:spPr>
          <a:xfrm>
            <a:off x="251520" y="908720"/>
            <a:ext cx="8712968" cy="5760640"/>
          </a:xfrm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endParaRPr lang="tr-TR" sz="1200" b="1" dirty="0" smtClean="0"/>
          </a:p>
          <a:p>
            <a:pPr>
              <a:buNone/>
            </a:pPr>
            <a:r>
              <a:rPr lang="en-US" sz="2600" b="1" dirty="0" smtClean="0">
                <a:solidFill>
                  <a:srgbClr val="00B050"/>
                </a:solidFill>
              </a:rPr>
              <a:t>IN</a:t>
            </a:r>
            <a:r>
              <a:rPr lang="tr-TR" sz="2600" b="1" dirty="0" smtClean="0">
                <a:solidFill>
                  <a:srgbClr val="00B050"/>
                </a:solidFill>
              </a:rPr>
              <a:t>I</a:t>
            </a:r>
            <a:r>
              <a:rPr lang="en-US" sz="2600" b="1" dirty="0" smtClean="0">
                <a:solidFill>
                  <a:srgbClr val="00B050"/>
                </a:solidFill>
              </a:rPr>
              <a:t>T</a:t>
            </a:r>
            <a:r>
              <a:rPr lang="tr-TR" sz="2600" b="1" dirty="0" smtClean="0">
                <a:solidFill>
                  <a:srgbClr val="00B050"/>
                </a:solidFill>
              </a:rPr>
              <a:t>I</a:t>
            </a:r>
            <a:r>
              <a:rPr lang="en-US" sz="2600" b="1" dirty="0" smtClean="0">
                <a:solidFill>
                  <a:srgbClr val="00B050"/>
                </a:solidFill>
              </a:rPr>
              <a:t>ATOR CODON</a:t>
            </a:r>
            <a:r>
              <a:rPr lang="tr-TR" sz="2600" b="1" dirty="0" smtClean="0">
                <a:solidFill>
                  <a:srgbClr val="00B050"/>
                </a:solidFill>
              </a:rPr>
              <a:t> </a:t>
            </a:r>
            <a:r>
              <a:rPr lang="tr-TR" sz="2600" dirty="0" smtClean="0"/>
              <a:t>“A</a:t>
            </a:r>
            <a:r>
              <a:rPr lang="en-US" sz="2600" dirty="0" smtClean="0"/>
              <a:t>UG</a:t>
            </a:r>
            <a:r>
              <a:rPr lang="tr-TR" sz="2600" dirty="0" smtClean="0"/>
              <a:t>”</a:t>
            </a:r>
            <a:r>
              <a:rPr lang="en-US" sz="2600" dirty="0" smtClean="0"/>
              <a:t> </a:t>
            </a:r>
            <a:r>
              <a:rPr lang="tr-TR" sz="2600" dirty="0" smtClean="0"/>
              <a:t>I</a:t>
            </a:r>
            <a:r>
              <a:rPr lang="en-US" sz="2600" dirty="0" smtClean="0"/>
              <a:t>S THE ONLY</a:t>
            </a:r>
            <a:r>
              <a:rPr lang="tr-TR" sz="2600" dirty="0" smtClean="0"/>
              <a:t> </a:t>
            </a:r>
            <a:r>
              <a:rPr lang="en-US" sz="2600" dirty="0" smtClean="0"/>
              <a:t>CODON TO</a:t>
            </a:r>
            <a:endParaRPr lang="tr-TR" sz="2600" dirty="0" smtClean="0"/>
          </a:p>
          <a:p>
            <a:pPr>
              <a:buNone/>
            </a:pPr>
            <a:r>
              <a:rPr lang="en-US" sz="2600" dirty="0" smtClean="0"/>
              <a:t>ENCODE FOR</a:t>
            </a:r>
            <a:r>
              <a:rPr lang="tr-TR" sz="2600" dirty="0" smtClean="0"/>
              <a:t> </a:t>
            </a:r>
            <a:r>
              <a:rPr lang="en-US" sz="2600" dirty="0" smtClean="0"/>
              <a:t>METH</a:t>
            </a:r>
            <a:r>
              <a:rPr lang="tr-TR" sz="2600" dirty="0" smtClean="0"/>
              <a:t>I</a:t>
            </a:r>
            <a:r>
              <a:rPr lang="en-US" sz="2600" dirty="0" smtClean="0"/>
              <a:t>ON</a:t>
            </a:r>
            <a:r>
              <a:rPr lang="tr-TR" sz="2600" dirty="0" smtClean="0"/>
              <a:t>I</a:t>
            </a:r>
            <a:r>
              <a:rPr lang="en-US" sz="2600" dirty="0" smtClean="0"/>
              <a:t>NE</a:t>
            </a:r>
          </a:p>
          <a:p>
            <a:pPr eaLnBrk="1" hangingPunct="1">
              <a:buNone/>
            </a:pPr>
            <a:endParaRPr lang="tr-TR" sz="1000" dirty="0" smtClean="0"/>
          </a:p>
          <a:p>
            <a:pPr eaLnBrk="1" hangingPunct="1">
              <a:buNone/>
            </a:pPr>
            <a:r>
              <a:rPr lang="en-US" sz="2600" dirty="0" smtClean="0"/>
              <a:t>WHEN AUG APPEARS </a:t>
            </a:r>
            <a:r>
              <a:rPr lang="tr-TR" sz="2600" dirty="0" smtClean="0"/>
              <a:t>I</a:t>
            </a:r>
            <a:r>
              <a:rPr lang="en-US" sz="2600" dirty="0" smtClean="0"/>
              <a:t>NTERNALLY </a:t>
            </a:r>
            <a:r>
              <a:rPr lang="tr-TR" sz="2600" dirty="0" smtClean="0"/>
              <a:t>I</a:t>
            </a:r>
            <a:r>
              <a:rPr lang="en-US" sz="2600" dirty="0" smtClean="0"/>
              <a:t>N</a:t>
            </a:r>
            <a:r>
              <a:rPr lang="tr-TR" sz="2600" dirty="0" smtClean="0"/>
              <a:t> m</a:t>
            </a:r>
            <a:r>
              <a:rPr lang="en-US" sz="2600" dirty="0" smtClean="0"/>
              <a:t>RNA, </a:t>
            </a:r>
            <a:endParaRPr lang="tr-TR" sz="2600" dirty="0" smtClean="0"/>
          </a:p>
          <a:p>
            <a:pPr eaLnBrk="1" hangingPunct="1">
              <a:buNone/>
            </a:pPr>
            <a:r>
              <a:rPr lang="en-US" sz="2600" dirty="0" smtClean="0"/>
              <a:t>METH</a:t>
            </a:r>
            <a:r>
              <a:rPr lang="tr-TR" sz="2600" dirty="0" smtClean="0"/>
              <a:t>I</a:t>
            </a:r>
            <a:r>
              <a:rPr lang="en-US" sz="2600" dirty="0" smtClean="0"/>
              <a:t>ON</a:t>
            </a:r>
            <a:r>
              <a:rPr lang="tr-TR" sz="2600" dirty="0" smtClean="0"/>
              <a:t>I</a:t>
            </a:r>
            <a:r>
              <a:rPr lang="en-US" sz="2600" dirty="0" smtClean="0"/>
              <a:t>NE</a:t>
            </a:r>
            <a:r>
              <a:rPr lang="tr-TR" sz="2600" dirty="0" smtClean="0"/>
              <a:t> I</a:t>
            </a:r>
            <a:r>
              <a:rPr lang="en-US" sz="2600" dirty="0" smtClean="0"/>
              <a:t>S </a:t>
            </a:r>
            <a:r>
              <a:rPr lang="tr-TR" sz="2600" dirty="0" smtClean="0"/>
              <a:t>I</a:t>
            </a:r>
            <a:r>
              <a:rPr lang="en-US" sz="2600" dirty="0" smtClean="0"/>
              <a:t>NSERTED </a:t>
            </a:r>
            <a:r>
              <a:rPr lang="tr-TR" sz="2600" dirty="0" smtClean="0"/>
              <a:t>I</a:t>
            </a:r>
            <a:r>
              <a:rPr lang="en-US" sz="2600" dirty="0" smtClean="0"/>
              <a:t>NTO</a:t>
            </a:r>
            <a:r>
              <a:rPr lang="tr-TR" sz="2600" dirty="0" smtClean="0"/>
              <a:t> </a:t>
            </a:r>
            <a:r>
              <a:rPr lang="en-US" sz="2600" dirty="0" smtClean="0"/>
              <a:t>THE</a:t>
            </a:r>
            <a:r>
              <a:rPr lang="tr-TR" sz="2600" dirty="0" smtClean="0"/>
              <a:t> </a:t>
            </a:r>
            <a:r>
              <a:rPr lang="en-US" sz="2600" dirty="0" smtClean="0"/>
              <a:t>PROTE</a:t>
            </a:r>
            <a:r>
              <a:rPr lang="tr-TR" sz="2600" dirty="0" smtClean="0"/>
              <a:t>IN</a:t>
            </a:r>
          </a:p>
          <a:p>
            <a:pPr>
              <a:buNone/>
            </a:pPr>
            <a:r>
              <a:rPr lang="tr-TR" sz="2600" dirty="0" smtClean="0"/>
              <a:t>IN BACTERIA </a:t>
            </a:r>
            <a:r>
              <a:rPr lang="en-US" sz="2600" dirty="0" smtClean="0"/>
              <a:t>THE </a:t>
            </a:r>
            <a:r>
              <a:rPr lang="tr-TR" sz="2600" dirty="0" smtClean="0"/>
              <a:t>I</a:t>
            </a:r>
            <a:r>
              <a:rPr lang="en-US" sz="2600" dirty="0" smtClean="0"/>
              <a:t>N</a:t>
            </a:r>
            <a:r>
              <a:rPr lang="tr-TR" sz="2600" dirty="0" smtClean="0"/>
              <a:t>I</a:t>
            </a:r>
            <a:r>
              <a:rPr lang="en-US" sz="2600" dirty="0" smtClean="0"/>
              <a:t>T</a:t>
            </a:r>
            <a:r>
              <a:rPr lang="tr-TR" sz="2600" dirty="0" smtClean="0"/>
              <a:t>I</a:t>
            </a:r>
            <a:r>
              <a:rPr lang="en-US" sz="2600" dirty="0" smtClean="0"/>
              <a:t>AL AM</a:t>
            </a:r>
            <a:r>
              <a:rPr lang="tr-TR" sz="2600" dirty="0" smtClean="0"/>
              <a:t>I</a:t>
            </a:r>
            <a:r>
              <a:rPr lang="en-US" sz="2600" dirty="0" smtClean="0"/>
              <a:t>NO AC</a:t>
            </a:r>
            <a:r>
              <a:rPr lang="tr-TR" sz="2600" dirty="0" smtClean="0"/>
              <a:t>I</a:t>
            </a:r>
            <a:r>
              <a:rPr lang="en-US" sz="2600" dirty="0" smtClean="0"/>
              <a:t>D</a:t>
            </a:r>
            <a:endParaRPr lang="tr-TR" sz="2600" dirty="0" smtClean="0"/>
          </a:p>
          <a:p>
            <a:pPr>
              <a:buNone/>
            </a:pPr>
            <a:r>
              <a:rPr lang="tr-TR" sz="2600" dirty="0" smtClean="0"/>
              <a:t>I</a:t>
            </a:r>
            <a:r>
              <a:rPr lang="en-US" sz="2600" dirty="0" smtClean="0"/>
              <a:t>NCORPORATED </a:t>
            </a:r>
            <a:r>
              <a:rPr lang="tr-TR" sz="2600" dirty="0" smtClean="0"/>
              <a:t>I</a:t>
            </a:r>
            <a:r>
              <a:rPr lang="en-US" sz="2600" dirty="0" smtClean="0"/>
              <a:t>NTO ALL PROTE</a:t>
            </a:r>
            <a:r>
              <a:rPr lang="tr-TR" sz="2600" dirty="0" smtClean="0"/>
              <a:t>I</a:t>
            </a:r>
            <a:r>
              <a:rPr lang="en-US" sz="2600" dirty="0" smtClean="0"/>
              <a:t>NS </a:t>
            </a:r>
            <a:r>
              <a:rPr lang="tr-TR" sz="2600" dirty="0" smtClean="0"/>
              <a:t>I</a:t>
            </a:r>
            <a:r>
              <a:rPr lang="en-US" sz="2600" dirty="0" smtClean="0"/>
              <a:t>S</a:t>
            </a:r>
            <a:r>
              <a:rPr lang="tr-TR" sz="2600" dirty="0" smtClean="0"/>
              <a:t> </a:t>
            </a:r>
            <a:r>
              <a:rPr lang="en-US" sz="2600" dirty="0" smtClean="0"/>
              <a:t>A MOD</a:t>
            </a:r>
            <a:r>
              <a:rPr lang="tr-TR" sz="2600" dirty="0" smtClean="0"/>
              <a:t>I</a:t>
            </a:r>
            <a:r>
              <a:rPr lang="en-US" sz="2600" dirty="0" smtClean="0"/>
              <a:t>F</a:t>
            </a:r>
            <a:r>
              <a:rPr lang="tr-TR" sz="2600" dirty="0" smtClean="0"/>
              <a:t>I</a:t>
            </a:r>
            <a:r>
              <a:rPr lang="en-US" sz="2600" dirty="0" smtClean="0"/>
              <a:t>ED</a:t>
            </a:r>
            <a:endParaRPr lang="tr-TR" sz="2600" dirty="0" smtClean="0"/>
          </a:p>
          <a:p>
            <a:pPr>
              <a:buNone/>
            </a:pPr>
            <a:r>
              <a:rPr lang="en-US" sz="2600" dirty="0" smtClean="0"/>
              <a:t>FORM OF METH</a:t>
            </a:r>
            <a:r>
              <a:rPr lang="tr-TR" sz="2600" dirty="0" smtClean="0"/>
              <a:t>I</a:t>
            </a:r>
            <a:r>
              <a:rPr lang="en-US" sz="2600" dirty="0" smtClean="0"/>
              <a:t>ON</a:t>
            </a:r>
            <a:r>
              <a:rPr lang="tr-TR" sz="2600" dirty="0" smtClean="0"/>
              <a:t>I</a:t>
            </a:r>
            <a:r>
              <a:rPr lang="en-US" sz="2600" dirty="0" smtClean="0"/>
              <a:t>NE</a:t>
            </a:r>
            <a:r>
              <a:rPr lang="tr-TR" sz="2600" dirty="0" smtClean="0"/>
              <a:t>-</a:t>
            </a:r>
            <a:r>
              <a:rPr lang="en-US" sz="2600" b="1" dirty="0" smtClean="0">
                <a:solidFill>
                  <a:srgbClr val="002060"/>
                </a:solidFill>
              </a:rPr>
              <a:t>N-</a:t>
            </a:r>
            <a:r>
              <a:rPr lang="en-US" sz="2600" b="1" dirty="0" err="1" smtClean="0">
                <a:solidFill>
                  <a:srgbClr val="002060"/>
                </a:solidFill>
              </a:rPr>
              <a:t>formylmethionine</a:t>
            </a:r>
            <a:r>
              <a:rPr lang="en-US" sz="2600" b="1" dirty="0" smtClean="0">
                <a:solidFill>
                  <a:srgbClr val="002060"/>
                </a:solidFill>
              </a:rPr>
              <a:t> (</a:t>
            </a:r>
            <a:r>
              <a:rPr lang="en-US" sz="2600" b="1" dirty="0" err="1" smtClean="0">
                <a:solidFill>
                  <a:srgbClr val="002060"/>
                </a:solidFill>
              </a:rPr>
              <a:t>fmet</a:t>
            </a:r>
            <a:r>
              <a:rPr lang="en-US" sz="2600" b="1" dirty="0" smtClean="0">
                <a:solidFill>
                  <a:srgbClr val="002060"/>
                </a:solidFill>
              </a:rPr>
              <a:t>)</a:t>
            </a:r>
            <a:endParaRPr lang="tr-TR" sz="2600" dirty="0" smtClean="0">
              <a:solidFill>
                <a:srgbClr val="002060"/>
              </a:solidFill>
            </a:endParaRPr>
          </a:p>
          <a:p>
            <a:pPr algn="r">
              <a:buNone/>
            </a:pPr>
            <a:endParaRPr lang="tr-TR" sz="1000" dirty="0" smtClean="0"/>
          </a:p>
          <a:p>
            <a:pPr>
              <a:buNone/>
            </a:pPr>
            <a:r>
              <a:rPr lang="en-US" sz="2600" dirty="0" smtClean="0"/>
              <a:t>THREE CODONS (UAG, UAA, AND UGA)</a:t>
            </a:r>
            <a:r>
              <a:rPr lang="tr-TR" sz="2600" dirty="0" smtClean="0"/>
              <a:t> </a:t>
            </a:r>
            <a:r>
              <a:rPr lang="en-US" sz="2600" dirty="0" smtClean="0"/>
              <a:t>SERVE</a:t>
            </a:r>
            <a:r>
              <a:rPr lang="tr-TR" sz="2600" dirty="0" smtClean="0"/>
              <a:t> </a:t>
            </a:r>
            <a:r>
              <a:rPr lang="en-US" sz="2600" dirty="0" smtClean="0"/>
              <a:t>AS</a:t>
            </a:r>
            <a:endParaRPr lang="tr-TR" sz="2600" dirty="0" smtClean="0"/>
          </a:p>
          <a:p>
            <a:pPr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TERM</a:t>
            </a:r>
            <a:r>
              <a:rPr lang="tr-TR" sz="2600" b="1" dirty="0" smtClean="0">
                <a:solidFill>
                  <a:srgbClr val="FF0000"/>
                </a:solidFill>
              </a:rPr>
              <a:t>I</a:t>
            </a:r>
            <a:r>
              <a:rPr lang="en-US" sz="2600" b="1" dirty="0" smtClean="0">
                <a:solidFill>
                  <a:srgbClr val="FF0000"/>
                </a:solidFill>
              </a:rPr>
              <a:t>NAT</a:t>
            </a:r>
            <a:r>
              <a:rPr lang="tr-TR" sz="2600" b="1" dirty="0" smtClean="0">
                <a:solidFill>
                  <a:srgbClr val="FF0000"/>
                </a:solidFill>
              </a:rPr>
              <a:t>I</a:t>
            </a:r>
            <a:r>
              <a:rPr lang="en-US" sz="2600" b="1" dirty="0" smtClean="0">
                <a:solidFill>
                  <a:srgbClr val="FF0000"/>
                </a:solidFill>
              </a:rPr>
              <a:t>ON CODONS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AND DO</a:t>
            </a:r>
            <a:r>
              <a:rPr lang="tr-TR" sz="2600" dirty="0" smtClean="0"/>
              <a:t> </a:t>
            </a:r>
            <a:r>
              <a:rPr lang="en-US" sz="2600" dirty="0" smtClean="0"/>
              <a:t>NOT</a:t>
            </a:r>
            <a:r>
              <a:rPr lang="tr-TR" sz="2600" dirty="0" smtClean="0"/>
              <a:t> </a:t>
            </a:r>
            <a:r>
              <a:rPr lang="en-US" sz="2600" dirty="0" smtClean="0"/>
              <a:t>CODE FOR</a:t>
            </a:r>
            <a:endParaRPr lang="tr-TR" sz="2600" dirty="0" smtClean="0"/>
          </a:p>
          <a:p>
            <a:pPr>
              <a:buNone/>
            </a:pPr>
            <a:r>
              <a:rPr lang="en-US" sz="2600" dirty="0" smtClean="0"/>
              <a:t>ANY AM</a:t>
            </a:r>
            <a:r>
              <a:rPr lang="tr-TR" sz="2600" dirty="0" smtClean="0"/>
              <a:t>I</a:t>
            </a:r>
            <a:r>
              <a:rPr lang="en-US" sz="2600" dirty="0" smtClean="0"/>
              <a:t>NO AC</a:t>
            </a:r>
            <a:r>
              <a:rPr lang="tr-TR" sz="2600" dirty="0" smtClean="0"/>
              <a:t>I</a:t>
            </a:r>
            <a:r>
              <a:rPr lang="en-US" sz="2600" dirty="0" smtClean="0"/>
              <a:t>D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404664"/>
            <a:ext cx="5283696" cy="6912768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WOBBLE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HYPOTHES</a:t>
            </a:r>
            <a:r>
              <a:rPr lang="tr-TR" sz="2800" b="1" dirty="0" smtClean="0">
                <a:solidFill>
                  <a:srgbClr val="FF0000"/>
                </a:solidFill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</a:rPr>
              <a:t>S</a:t>
            </a:r>
            <a:endParaRPr lang="tr-TR" sz="2800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endParaRPr lang="tr-TR" sz="1000" dirty="0" smtClean="0"/>
          </a:p>
          <a:p>
            <a:pPr eaLnBrk="1" hangingPunct="1">
              <a:buNone/>
            </a:pPr>
            <a:r>
              <a:rPr lang="en-US" sz="2800" dirty="0" smtClean="0"/>
              <a:t>PRED</a:t>
            </a:r>
            <a:r>
              <a:rPr lang="tr-TR" sz="2800" dirty="0" smtClean="0"/>
              <a:t>I</a:t>
            </a:r>
            <a:r>
              <a:rPr lang="en-US" sz="2800" dirty="0" smtClean="0"/>
              <a:t>CTS THAT</a:t>
            </a:r>
            <a:endParaRPr lang="tr-TR" sz="2800" dirty="0" smtClean="0"/>
          </a:p>
          <a:p>
            <a:pPr eaLnBrk="1" hangingPunct="1">
              <a:buNone/>
            </a:pPr>
            <a:r>
              <a:rPr lang="en-US" sz="2800" dirty="0" smtClean="0"/>
              <a:t>HYDROGEN</a:t>
            </a:r>
            <a:endParaRPr lang="tr-TR" sz="2800" dirty="0" smtClean="0"/>
          </a:p>
          <a:p>
            <a:pPr eaLnBrk="1" hangingPunct="1">
              <a:buNone/>
            </a:pPr>
            <a:r>
              <a:rPr lang="en-US" sz="2800" dirty="0" smtClean="0"/>
              <a:t>BOND</a:t>
            </a:r>
            <a:r>
              <a:rPr lang="tr-TR" sz="2800" dirty="0" smtClean="0"/>
              <a:t>I</a:t>
            </a:r>
            <a:r>
              <a:rPr lang="en-US" sz="2800" dirty="0" smtClean="0"/>
              <a:t>NG BETWEEN</a:t>
            </a:r>
            <a:endParaRPr lang="tr-TR" sz="2800" dirty="0" smtClean="0"/>
          </a:p>
          <a:p>
            <a:pPr eaLnBrk="1" hangingPunct="1">
              <a:buNone/>
            </a:pPr>
            <a:r>
              <a:rPr lang="en-US" sz="2800" dirty="0" smtClean="0"/>
              <a:t>THE</a:t>
            </a:r>
            <a:r>
              <a:rPr lang="tr-TR" sz="2800" dirty="0"/>
              <a:t> </a:t>
            </a:r>
            <a:r>
              <a:rPr lang="en-US" sz="2800" dirty="0" smtClean="0"/>
              <a:t>CODON AND</a:t>
            </a:r>
            <a:endParaRPr lang="tr-TR" sz="2800" dirty="0" smtClean="0"/>
          </a:p>
          <a:p>
            <a:pPr eaLnBrk="1" hangingPunct="1">
              <a:buNone/>
            </a:pPr>
            <a:r>
              <a:rPr lang="en-US" sz="2800" dirty="0" smtClean="0"/>
              <a:t>ANT</a:t>
            </a:r>
            <a:r>
              <a:rPr lang="tr-TR" sz="2800" dirty="0" smtClean="0"/>
              <a:t>I</a:t>
            </a:r>
            <a:r>
              <a:rPr lang="en-US" sz="2800" dirty="0" smtClean="0"/>
              <a:t>CODON</a:t>
            </a:r>
            <a:endParaRPr lang="tr-TR" sz="1000" dirty="0" smtClean="0"/>
          </a:p>
          <a:p>
            <a:pPr eaLnBrk="1" hangingPunct="1">
              <a:buNone/>
            </a:pPr>
            <a:r>
              <a:rPr lang="en-US" sz="2800" dirty="0" smtClean="0"/>
              <a:t>AT THE TH</a:t>
            </a:r>
            <a:r>
              <a:rPr lang="tr-TR" sz="2800" dirty="0" smtClean="0"/>
              <a:t>I</a:t>
            </a:r>
            <a:r>
              <a:rPr lang="en-US" sz="2800" dirty="0" smtClean="0"/>
              <a:t>RD</a:t>
            </a:r>
            <a:endParaRPr lang="tr-TR" sz="2800" dirty="0" smtClean="0"/>
          </a:p>
          <a:p>
            <a:pPr eaLnBrk="1" hangingPunct="1">
              <a:buNone/>
            </a:pPr>
            <a:r>
              <a:rPr lang="en-US" sz="2800" dirty="0" smtClean="0"/>
              <a:t>POS</a:t>
            </a:r>
            <a:r>
              <a:rPr lang="tr-TR" sz="2800" dirty="0" smtClean="0"/>
              <a:t>I</a:t>
            </a:r>
            <a:r>
              <a:rPr lang="en-US" sz="2800" dirty="0" smtClean="0"/>
              <a:t>T</a:t>
            </a:r>
            <a:r>
              <a:rPr lang="tr-TR" sz="2800" dirty="0" smtClean="0"/>
              <a:t>I</a:t>
            </a:r>
            <a:r>
              <a:rPr lang="en-US" sz="2800" dirty="0" smtClean="0"/>
              <a:t>ON </a:t>
            </a:r>
            <a:r>
              <a:rPr lang="tr-TR" sz="2800" dirty="0" smtClean="0"/>
              <a:t>I</a:t>
            </a:r>
            <a:r>
              <a:rPr lang="en-US" sz="2800" dirty="0" smtClean="0"/>
              <a:t>S</a:t>
            </a:r>
            <a:r>
              <a:rPr lang="tr-TR" sz="2800" dirty="0" smtClean="0"/>
              <a:t> </a:t>
            </a:r>
          </a:p>
          <a:p>
            <a:pPr eaLnBrk="1" hangingPunct="1">
              <a:buNone/>
            </a:pPr>
            <a:r>
              <a:rPr lang="en-US" sz="2800" dirty="0" smtClean="0"/>
              <a:t>SUBJECT TO </a:t>
            </a:r>
            <a:endParaRPr lang="tr-TR" sz="2800" dirty="0" smtClean="0"/>
          </a:p>
          <a:p>
            <a:pPr eaLnBrk="1" hangingPunct="1">
              <a:buNone/>
            </a:pPr>
            <a:r>
              <a:rPr lang="en-US" sz="2800" dirty="0" smtClean="0"/>
              <a:t>MOD</a:t>
            </a:r>
            <a:r>
              <a:rPr lang="tr-TR" sz="2800" dirty="0" smtClean="0"/>
              <a:t>I</a:t>
            </a:r>
            <a:r>
              <a:rPr lang="en-US" sz="2800" dirty="0" smtClean="0"/>
              <a:t>F</a:t>
            </a:r>
            <a:r>
              <a:rPr lang="tr-TR" sz="2800" dirty="0" smtClean="0"/>
              <a:t>I</a:t>
            </a:r>
            <a:r>
              <a:rPr lang="en-US" sz="2800" dirty="0" smtClean="0"/>
              <a:t>ED</a:t>
            </a:r>
            <a:endParaRPr lang="tr-TR" sz="2800" dirty="0" smtClean="0"/>
          </a:p>
          <a:p>
            <a:pPr eaLnBrk="1" hangingPunct="1">
              <a:buNone/>
            </a:pPr>
            <a:r>
              <a:rPr lang="en-US" sz="2800" dirty="0" smtClean="0"/>
              <a:t>BASE-PA</a:t>
            </a:r>
            <a:r>
              <a:rPr lang="tr-TR" sz="2800" dirty="0" smtClean="0"/>
              <a:t>I</a:t>
            </a:r>
            <a:r>
              <a:rPr lang="en-US" sz="2800" dirty="0" smtClean="0"/>
              <a:t>R</a:t>
            </a:r>
            <a:r>
              <a:rPr lang="tr-TR" sz="2800" dirty="0" smtClean="0"/>
              <a:t>I</a:t>
            </a:r>
            <a:r>
              <a:rPr lang="en-US" sz="2800" dirty="0" smtClean="0"/>
              <a:t>NG </a:t>
            </a:r>
            <a:endParaRPr lang="tr-TR" sz="2800" dirty="0" smtClean="0"/>
          </a:p>
          <a:p>
            <a:pPr eaLnBrk="1" hangingPunct="1">
              <a:buNone/>
            </a:pPr>
            <a:r>
              <a:rPr lang="en-US" sz="2800" dirty="0" smtClean="0"/>
              <a:t>RULES</a:t>
            </a:r>
          </a:p>
        </p:txBody>
      </p:sp>
      <p:pic>
        <p:nvPicPr>
          <p:cNvPr id="5124" name="Picture 14" descr="14_04Table-L.jpg                                               0029F499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 b="4716"/>
          <a:stretch>
            <a:fillRect/>
          </a:stretch>
        </p:blipFill>
        <p:spPr bwMode="auto">
          <a:xfrm>
            <a:off x="3900487" y="1196752"/>
            <a:ext cx="5243513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Özel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3665</Words>
  <Application>Microsoft Office PowerPoint</Application>
  <PresentationFormat>Ekran Gösterisi (4:3)</PresentationFormat>
  <Paragraphs>499</Paragraphs>
  <Slides>78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78</vt:i4>
      </vt:variant>
    </vt:vector>
  </HeadingPairs>
  <TitlesOfParts>
    <vt:vector size="84" baseType="lpstr">
      <vt:lpstr>Arial</vt:lpstr>
      <vt:lpstr>Calibri</vt:lpstr>
      <vt:lpstr>Comic Sans MS</vt:lpstr>
      <vt:lpstr>Symbol</vt:lpstr>
      <vt:lpstr>Times</vt:lpstr>
      <vt:lpstr>Ofis Teması</vt:lpstr>
      <vt:lpstr>TRANSCRIPTION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TRANSCRIPTION</vt:lpstr>
      <vt:lpstr>PowerPoint Sunusu</vt:lpstr>
      <vt:lpstr>PowerPoint Sunusu</vt:lpstr>
      <vt:lpstr>PowerPoint Sunusu</vt:lpstr>
      <vt:lpstr>PowerPoint Sunusu</vt:lpstr>
      <vt:lpstr>PowerPoint Sunusu</vt:lpstr>
      <vt:lpstr>PROMOTERS, TEMPLATE BINDING AND SIGMA SUBUNIT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INITIATION, ELONGATION AND TERMINATION OF RNA SYNTHESIS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5’ Cap 7-metilguanozin (7mG) </vt:lpstr>
      <vt:lpstr>3’ Kuyruk (tail) Poliadenilasyon (poly A mRNA- AAUAAA 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TRANSCRIPTION</dc:title>
  <dc:creator>Melike</dc:creator>
  <cp:lastModifiedBy>Tuba Ertürk</cp:lastModifiedBy>
  <cp:revision>33</cp:revision>
  <dcterms:created xsi:type="dcterms:W3CDTF">2012-04-14T19:06:33Z</dcterms:created>
  <dcterms:modified xsi:type="dcterms:W3CDTF">2018-10-01T22:13:27Z</dcterms:modified>
</cp:coreProperties>
</file>